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35"/>
  </p:notesMasterIdLst>
  <p:handoutMasterIdLst>
    <p:handoutMasterId r:id="rId36"/>
  </p:handoutMasterIdLst>
  <p:sldIdLst>
    <p:sldId id="383" r:id="rId3"/>
    <p:sldId id="323" r:id="rId4"/>
    <p:sldId id="426" r:id="rId5"/>
    <p:sldId id="427" r:id="rId6"/>
    <p:sldId id="406" r:id="rId7"/>
    <p:sldId id="407" r:id="rId8"/>
    <p:sldId id="428" r:id="rId9"/>
    <p:sldId id="430" r:id="rId10"/>
    <p:sldId id="431" r:id="rId11"/>
    <p:sldId id="429" r:id="rId12"/>
    <p:sldId id="365" r:id="rId13"/>
    <p:sldId id="432" r:id="rId14"/>
    <p:sldId id="315" r:id="rId15"/>
    <p:sldId id="439" r:id="rId16"/>
    <p:sldId id="382" r:id="rId17"/>
    <p:sldId id="318" r:id="rId18"/>
    <p:sldId id="327" r:id="rId19"/>
    <p:sldId id="434" r:id="rId20"/>
    <p:sldId id="436" r:id="rId21"/>
    <p:sldId id="438" r:id="rId22"/>
    <p:sldId id="443" r:id="rId23"/>
    <p:sldId id="444" r:id="rId24"/>
    <p:sldId id="423" r:id="rId25"/>
    <p:sldId id="424" r:id="rId26"/>
    <p:sldId id="425" r:id="rId27"/>
    <p:sldId id="446" r:id="rId28"/>
    <p:sldId id="445" r:id="rId29"/>
    <p:sldId id="441" r:id="rId30"/>
    <p:sldId id="310" r:id="rId31"/>
    <p:sldId id="379" r:id="rId32"/>
    <p:sldId id="393" r:id="rId33"/>
    <p:sldId id="27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cques" initials="J" lastIdx="1" clrIdx="0"/>
  <p:cmAuthor id="1" name="Jean Wuillaume" initials="JW" lastIdx="1" clrIdx="1">
    <p:extLst>
      <p:ext uri="{19B8F6BF-5375-455C-9EA6-DF929625EA0E}">
        <p15:presenceInfo xmlns:p15="http://schemas.microsoft.com/office/powerpoint/2012/main" userId="3b0c8b189b2b7c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92929"/>
    <a:srgbClr val="969696"/>
    <a:srgbClr val="FF00FF"/>
    <a:srgbClr val="00A44A"/>
    <a:srgbClr val="008A3E"/>
    <a:srgbClr val="040404"/>
    <a:srgbClr val="FF6600"/>
    <a:srgbClr val="060606"/>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913" autoAdjust="0"/>
  </p:normalViewPr>
  <p:slideViewPr>
    <p:cSldViewPr>
      <p:cViewPr varScale="1">
        <p:scale>
          <a:sx n="72" d="100"/>
          <a:sy n="72" d="100"/>
        </p:scale>
        <p:origin x="135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07DD3D-233F-47E8-9FCB-72D091EA804C}" type="datetimeFigureOut">
              <a:rPr lang="fr-BE" smtClean="0"/>
              <a:pPr/>
              <a:t>06-01-21</a:t>
            </a:fld>
            <a:endParaRPr lang="fr-BE"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ACB84E-C1A6-4745-B5B5-2E12B342FE77}" type="slidenum">
              <a:rPr lang="fr-BE" smtClean="0"/>
              <a:pPr/>
              <a:t>‹N°›</a:t>
            </a:fld>
            <a:endParaRPr lang="fr-BE" dirty="0"/>
          </a:p>
        </p:txBody>
      </p:sp>
    </p:spTree>
    <p:extLst>
      <p:ext uri="{BB962C8B-B14F-4D97-AF65-F5344CB8AC3E}">
        <p14:creationId xmlns:p14="http://schemas.microsoft.com/office/powerpoint/2010/main" val="2424903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F5E55F-4B74-4A3E-9FA4-D3860F3AF1F8}" type="datetimeFigureOut">
              <a:rPr lang="fr-BE" smtClean="0"/>
              <a:pPr/>
              <a:t>06-01-21</a:t>
            </a:fld>
            <a:endParaRPr lang="fr-BE"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5514D8-2760-4569-9484-493EC4632506}" type="slidenum">
              <a:rPr lang="fr-BE" smtClean="0"/>
              <a:pPr/>
              <a:t>‹N°›</a:t>
            </a:fld>
            <a:endParaRPr lang="fr-BE" dirty="0"/>
          </a:p>
        </p:txBody>
      </p:sp>
    </p:spTree>
    <p:extLst>
      <p:ext uri="{BB962C8B-B14F-4D97-AF65-F5344CB8AC3E}">
        <p14:creationId xmlns:p14="http://schemas.microsoft.com/office/powerpoint/2010/main" val="2654993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91FAE44-E269-4EE4-8AF7-BDE2D87B959C}"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052724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Date Placeholder 2"/>
          <p:cNvSpPr>
            <a:spLocks noGrp="1"/>
          </p:cNvSpPr>
          <p:nvPr>
            <p:ph type="dt" sz="half" idx="10"/>
          </p:nvPr>
        </p:nvSpPr>
        <p:spPr/>
        <p:txBody>
          <a:bodyPr/>
          <a:lstStyle/>
          <a:p>
            <a:fld id="{E0957A58-6F38-4BB8-ADFC-1967A63BE984}" type="datetime1">
              <a:rPr lang="fr-BE" smtClean="0"/>
              <a:pPr/>
              <a:t>06-01-21</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58423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51A1928-48C7-41D9-9E05-669129831BF1}"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489411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0EDB192-A141-42E9-9600-35BF35F4B782}"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24443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91E1661-991F-463F-A071-DB1E79CA7FC8}"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32711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32974B8-5BDE-44B9-9C8C-0B2294362B4B}"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75672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8858CAF-8970-4090-B693-DE364FCBD473}"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160196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4E6B328-E158-4ED0-B539-958FCA7A5583}"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9066731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1EC07DB-1627-4695-AA25-3CB02A72C26E}"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809194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fr-FR"/>
              <a:t>Modifiez le style du titre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E91FAE44-E269-4EE4-8AF7-BDE2D87B959C}"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874228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1E0D36-F623-4B74-8E4A-674E09C7F1DD}"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08514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E1E0D36-F623-4B74-8E4A-674E09C7F1DD}"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1907889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6F05726-D919-4C5A-9AE2-82EE045131D0}"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892518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90B10F2-6465-4184-93E0-D38E90BD48E9}" type="datetime1">
              <a:rPr lang="fr-BE" smtClean="0"/>
              <a:pPr/>
              <a:t>06-01-21</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581123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177626A-E0FD-432A-9E72-7FD4F0B78ECF}" type="datetime1">
              <a:rPr lang="fr-BE" smtClean="0"/>
              <a:pPr/>
              <a:t>06-01-21</a:t>
            </a:fld>
            <a:endParaRPr lang="fr-BE" dirty="0"/>
          </a:p>
        </p:txBody>
      </p:sp>
      <p:sp>
        <p:nvSpPr>
          <p:cNvPr id="8" name="Footer Placeholder 7"/>
          <p:cNvSpPr>
            <a:spLocks noGrp="1"/>
          </p:cNvSpPr>
          <p:nvPr>
            <p:ph type="ftr" sz="quarter" idx="11"/>
          </p:nvPr>
        </p:nvSpPr>
        <p:spPr/>
        <p:txBody>
          <a:bodyPr/>
          <a:lstStyle/>
          <a:p>
            <a:endParaRPr lang="fr-BE" dirty="0"/>
          </a:p>
        </p:txBody>
      </p:sp>
      <p:sp>
        <p:nvSpPr>
          <p:cNvPr id="9" name="Slide Number Placeholder 8"/>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997045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EC5F8F1C-2898-4A4F-8032-73B9F283290D}" type="datetime1">
              <a:rPr lang="fr-BE" smtClean="0"/>
              <a:pPr/>
              <a:t>06-01-21</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2325076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74E5D-13E1-4E0E-86CE-AE2FD9BDB6C5}" type="datetime1">
              <a:rPr lang="fr-BE" smtClean="0"/>
              <a:pPr/>
              <a:t>06-01-21</a:t>
            </a:fld>
            <a:endParaRPr lang="fr-BE" dirty="0"/>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930245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5B25512-80A9-45D7-B64E-2C24AC95F4F1}" type="datetime1">
              <a:rPr lang="fr-BE" smtClean="0"/>
              <a:pPr/>
              <a:t>06-01-21</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9610608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A4704BC-05C5-4A33-8E50-F6093A4F431C}" type="datetime1">
              <a:rPr lang="fr-BE" smtClean="0"/>
              <a:pPr/>
              <a:t>06-01-21</a:t>
            </a:fld>
            <a:endParaRPr lang="fr-BE" dirty="0"/>
          </a:p>
        </p:txBody>
      </p:sp>
      <p:sp>
        <p:nvSpPr>
          <p:cNvPr id="6" name="Footer Placeholder 5"/>
          <p:cNvSpPr>
            <a:spLocks noGrp="1"/>
          </p:cNvSpPr>
          <p:nvPr>
            <p:ph type="ftr" sz="quarter" idx="11"/>
          </p:nvPr>
        </p:nvSpPr>
        <p:spPr>
          <a:xfrm>
            <a:off x="533400" y="6172200"/>
            <a:ext cx="5811724" cy="365125"/>
          </a:xfrm>
        </p:spPr>
        <p:txBody>
          <a:bodyPr/>
          <a:lstStyle/>
          <a:p>
            <a:endParaRPr lang="fr-BE" dirty="0"/>
          </a:p>
        </p:txBody>
      </p:sp>
      <p:sp>
        <p:nvSpPr>
          <p:cNvPr id="7" name="Slide Number Placeholder 6"/>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168018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fr-FR"/>
              <a:t>Modifiez le style du titre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Date Placeholder 2"/>
          <p:cNvSpPr>
            <a:spLocks noGrp="1"/>
          </p:cNvSpPr>
          <p:nvPr>
            <p:ph type="dt" sz="half" idx="10"/>
          </p:nvPr>
        </p:nvSpPr>
        <p:spPr/>
        <p:txBody>
          <a:bodyPr/>
          <a:lstStyle/>
          <a:p>
            <a:fld id="{E0957A58-6F38-4BB8-ADFC-1967A63BE984}" type="datetime1">
              <a:rPr lang="fr-BE" smtClean="0"/>
              <a:pPr/>
              <a:t>06-01-21</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15844167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51A1928-48C7-41D9-9E05-669129831BF1}"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256318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30EDB192-A141-42E9-9600-35BF35F4B782}"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2762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6F05726-D919-4C5A-9AE2-82EE045131D0}"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6233412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fr-FR"/>
              <a:t>Modifiez le style du titre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E91E1661-991F-463F-A071-DB1E79CA7FC8}"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2863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C32974B8-5BDE-44B9-9C8C-0B2294362B4B}"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08720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fr-FR"/>
              <a:t>Modifier les styles du texte du masque</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D8858CAF-8970-4090-B693-DE364FCBD473}"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1670909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4E6B328-E158-4ED0-B539-958FCA7A5583}"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195286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fr-FR"/>
              <a:t>Modifiez le style du titre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1EC07DB-1627-4695-AA25-3CB02A72C26E}" type="datetime1">
              <a:rPr lang="fr-BE" smtClean="0"/>
              <a:pPr/>
              <a:t>06-01-21</a:t>
            </a:fld>
            <a:endParaRPr lang="fr-BE" dirty="0"/>
          </a:p>
        </p:txBody>
      </p:sp>
      <p:sp>
        <p:nvSpPr>
          <p:cNvPr id="5" name="Footer Placeholder 4"/>
          <p:cNvSpPr>
            <a:spLocks noGrp="1"/>
          </p:cNvSpPr>
          <p:nvPr>
            <p:ph type="ftr" sz="quarter" idx="11"/>
          </p:nvPr>
        </p:nvSpPr>
        <p:spPr/>
        <p:txBody>
          <a:bodyPr/>
          <a:lstStyle/>
          <a:p>
            <a:endParaRPr lang="fr-BE" dirty="0"/>
          </a:p>
        </p:txBody>
      </p:sp>
      <p:sp>
        <p:nvSpPr>
          <p:cNvPr id="6" name="Slide Number Placeholder 5"/>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33083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90B10F2-6465-4184-93E0-D38E90BD48E9}" type="datetime1">
              <a:rPr lang="fr-BE" smtClean="0"/>
              <a:pPr/>
              <a:t>06-01-21</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00326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177626A-E0FD-432A-9E72-7FD4F0B78ECF}" type="datetime1">
              <a:rPr lang="fr-BE" smtClean="0"/>
              <a:pPr/>
              <a:t>06-01-21</a:t>
            </a:fld>
            <a:endParaRPr lang="fr-BE" dirty="0"/>
          </a:p>
        </p:txBody>
      </p:sp>
      <p:sp>
        <p:nvSpPr>
          <p:cNvPr id="8" name="Footer Placeholder 7"/>
          <p:cNvSpPr>
            <a:spLocks noGrp="1"/>
          </p:cNvSpPr>
          <p:nvPr>
            <p:ph type="ftr" sz="quarter" idx="11"/>
          </p:nvPr>
        </p:nvSpPr>
        <p:spPr/>
        <p:txBody>
          <a:bodyPr/>
          <a:lstStyle/>
          <a:p>
            <a:endParaRPr lang="fr-BE" dirty="0"/>
          </a:p>
        </p:txBody>
      </p:sp>
      <p:sp>
        <p:nvSpPr>
          <p:cNvPr id="9" name="Slide Number Placeholder 8"/>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05366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fr-FR"/>
              <a:t>Modifiez le style du titre</a:t>
            </a:r>
            <a:endParaRPr lang="en-US" dirty="0"/>
          </a:p>
        </p:txBody>
      </p:sp>
      <p:sp>
        <p:nvSpPr>
          <p:cNvPr id="3" name="Date Placeholder 2"/>
          <p:cNvSpPr>
            <a:spLocks noGrp="1"/>
          </p:cNvSpPr>
          <p:nvPr>
            <p:ph type="dt" sz="half" idx="10"/>
          </p:nvPr>
        </p:nvSpPr>
        <p:spPr/>
        <p:txBody>
          <a:bodyPr/>
          <a:lstStyle/>
          <a:p>
            <a:fld id="{EC5F8F1C-2898-4A4F-8032-73B9F283290D}" type="datetime1">
              <a:rPr lang="fr-BE" smtClean="0"/>
              <a:pPr/>
              <a:t>06-01-21</a:t>
            </a:fld>
            <a:endParaRPr lang="fr-BE" dirty="0"/>
          </a:p>
        </p:txBody>
      </p:sp>
      <p:sp>
        <p:nvSpPr>
          <p:cNvPr id="4" name="Footer Placeholder 3"/>
          <p:cNvSpPr>
            <a:spLocks noGrp="1"/>
          </p:cNvSpPr>
          <p:nvPr>
            <p:ph type="ftr" sz="quarter" idx="11"/>
          </p:nvPr>
        </p:nvSpPr>
        <p:spPr/>
        <p:txBody>
          <a:bodyPr/>
          <a:lstStyle/>
          <a:p>
            <a:endParaRPr lang="fr-BE" dirty="0"/>
          </a:p>
        </p:txBody>
      </p:sp>
      <p:sp>
        <p:nvSpPr>
          <p:cNvPr id="5" name="Slide Number Placeholder 4"/>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4158913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A74E5D-13E1-4E0E-86CE-AE2FD9BDB6C5}" type="datetime1">
              <a:rPr lang="fr-BE" smtClean="0"/>
              <a:pPr/>
              <a:t>06-01-21</a:t>
            </a:fld>
            <a:endParaRPr lang="fr-BE" dirty="0"/>
          </a:p>
        </p:txBody>
      </p:sp>
      <p:sp>
        <p:nvSpPr>
          <p:cNvPr id="3" name="Footer Placeholder 2"/>
          <p:cNvSpPr>
            <a:spLocks noGrp="1"/>
          </p:cNvSpPr>
          <p:nvPr>
            <p:ph type="ftr" sz="quarter" idx="11"/>
          </p:nvPr>
        </p:nvSpPr>
        <p:spPr/>
        <p:txBody>
          <a:bodyPr/>
          <a:lstStyle/>
          <a:p>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4217791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5B25512-80A9-45D7-B64E-2C24AC95F4F1}" type="datetime1">
              <a:rPr lang="fr-BE" smtClean="0"/>
              <a:pPr/>
              <a:t>06-01-21</a:t>
            </a:fld>
            <a:endParaRPr lang="fr-BE" dirty="0"/>
          </a:p>
        </p:txBody>
      </p:sp>
      <p:sp>
        <p:nvSpPr>
          <p:cNvPr id="6" name="Footer Placeholder 5"/>
          <p:cNvSpPr>
            <a:spLocks noGrp="1"/>
          </p:cNvSpPr>
          <p:nvPr>
            <p:ph type="ftr" sz="quarter" idx="11"/>
          </p:nvPr>
        </p:nvSpPr>
        <p:spPr/>
        <p:txBody>
          <a:bodyPr/>
          <a:lstStyle/>
          <a:p>
            <a:endParaRPr lang="fr-BE" dirty="0"/>
          </a:p>
        </p:txBody>
      </p:sp>
      <p:sp>
        <p:nvSpPr>
          <p:cNvPr id="7" name="Slide Number Placeholder 6"/>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237678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fr-FR"/>
              <a:t>Modifiez le style du titre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A4704BC-05C5-4A33-8E50-F6093A4F431C}" type="datetime1">
              <a:rPr lang="fr-BE" smtClean="0"/>
              <a:pPr/>
              <a:t>06-01-21</a:t>
            </a:fld>
            <a:endParaRPr lang="fr-BE" dirty="0"/>
          </a:p>
        </p:txBody>
      </p:sp>
      <p:sp>
        <p:nvSpPr>
          <p:cNvPr id="6" name="Footer Placeholder 5"/>
          <p:cNvSpPr>
            <a:spLocks noGrp="1"/>
          </p:cNvSpPr>
          <p:nvPr>
            <p:ph type="ftr" sz="quarter" idx="11"/>
          </p:nvPr>
        </p:nvSpPr>
        <p:spPr>
          <a:xfrm>
            <a:off x="533400" y="6172200"/>
            <a:ext cx="5811724" cy="365125"/>
          </a:xfrm>
        </p:spPr>
        <p:txBody>
          <a:bodyPr/>
          <a:lstStyle/>
          <a:p>
            <a:endParaRPr lang="fr-BE" dirty="0"/>
          </a:p>
        </p:txBody>
      </p:sp>
      <p:sp>
        <p:nvSpPr>
          <p:cNvPr id="7" name="Slide Number Placeholder 6"/>
          <p:cNvSpPr>
            <a:spLocks noGrp="1"/>
          </p:cNvSpPr>
          <p:nvPr>
            <p:ph type="sldNum" sz="quarter" idx="12"/>
          </p:nvPr>
        </p:nvSpPr>
        <p:spPr/>
        <p:txBody>
          <a:bodyPr/>
          <a:lstStyle/>
          <a:p>
            <a:fld id="{D7C119D3-B58D-46FA-B0B3-B02207F6499F}" type="slidenum">
              <a:rPr lang="fr-BE" smtClean="0"/>
              <a:pPr/>
              <a:t>‹N°›</a:t>
            </a:fld>
            <a:endParaRPr lang="fr-BE" dirty="0"/>
          </a:p>
        </p:txBody>
      </p:sp>
    </p:spTree>
    <p:extLst>
      <p:ext uri="{BB962C8B-B14F-4D97-AF65-F5344CB8AC3E}">
        <p14:creationId xmlns:p14="http://schemas.microsoft.com/office/powerpoint/2010/main" val="786936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34ECADF-4DD1-4A52-9067-E16A3241A821}" type="datetime1">
              <a:rPr lang="fr-BE" smtClean="0"/>
              <a:pPr/>
              <a:t>06-01-21</a:t>
            </a:fld>
            <a:endParaRPr lang="fr-BE"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BE"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7C119D3-B58D-46FA-B0B3-B02207F6499F}" type="slidenum">
              <a:rPr lang="fr-BE" smtClean="0"/>
              <a:pPr/>
              <a:t>‹N°›</a:t>
            </a:fld>
            <a:endParaRPr lang="fr-BE" dirty="0"/>
          </a:p>
        </p:txBody>
      </p:sp>
      <p:pic>
        <p:nvPicPr>
          <p:cNvPr id="13" name="Image 12"/>
          <p:cNvPicPr>
            <a:picLocks noChangeAspect="1"/>
          </p:cNvPicPr>
          <p:nvPr/>
        </p:nvPicPr>
        <p:blipFill>
          <a:blip r:embed="rId19" cstate="print">
            <a:clrChange>
              <a:clrFrom>
                <a:srgbClr val="FFFFFF"/>
              </a:clrFrom>
              <a:clrTo>
                <a:srgbClr val="FFFFFF">
                  <a:alpha val="0"/>
                </a:srgbClr>
              </a:clrTo>
            </a:clrChange>
            <a:lum/>
            <a:extLst>
              <a:ext uri="{28A0092B-C50C-407E-A947-70E740481C1C}">
                <a14:useLocalDpi xmlns:a14="http://schemas.microsoft.com/office/drawing/2010/main" val="0"/>
              </a:ext>
            </a:extLst>
          </a:blip>
          <a:stretch>
            <a:fillRect/>
          </a:stretch>
        </p:blipFill>
        <p:spPr>
          <a:xfrm>
            <a:off x="6876256" y="404664"/>
            <a:ext cx="1737712" cy="1296144"/>
          </a:xfrm>
          <a:prstGeom prst="rect">
            <a:avLst/>
          </a:prstGeom>
        </p:spPr>
      </p:pic>
    </p:spTree>
    <p:extLst>
      <p:ext uri="{BB962C8B-B14F-4D97-AF65-F5344CB8AC3E}">
        <p14:creationId xmlns:p14="http://schemas.microsoft.com/office/powerpoint/2010/main" val="16054395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34ECADF-4DD1-4A52-9067-E16A3241A821}" type="datetime1">
              <a:rPr lang="fr-BE" smtClean="0"/>
              <a:pPr/>
              <a:t>06-01-21</a:t>
            </a:fld>
            <a:endParaRPr lang="fr-BE"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BE"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D7C119D3-B58D-46FA-B0B3-B02207F6499F}" type="slidenum">
              <a:rPr lang="fr-BE" smtClean="0"/>
              <a:pPr/>
              <a:t>‹N°›</a:t>
            </a:fld>
            <a:endParaRPr lang="fr-BE" dirty="0"/>
          </a:p>
        </p:txBody>
      </p:sp>
      <p:pic>
        <p:nvPicPr>
          <p:cNvPr id="13" name="Image 12"/>
          <p:cNvPicPr>
            <a:picLocks noChangeAspect="1"/>
          </p:cNvPicPr>
          <p:nvPr userDrawn="1"/>
        </p:nvPicPr>
        <p:blipFill>
          <a:blip r:embed="rId19" cstate="print">
            <a:clrChange>
              <a:clrFrom>
                <a:srgbClr val="FFFFFF"/>
              </a:clrFrom>
              <a:clrTo>
                <a:srgbClr val="FFFFFF">
                  <a:alpha val="0"/>
                </a:srgbClr>
              </a:clrTo>
            </a:clrChange>
            <a:lum/>
            <a:extLst>
              <a:ext uri="{28A0092B-C50C-407E-A947-70E740481C1C}">
                <a14:useLocalDpi xmlns:a14="http://schemas.microsoft.com/office/drawing/2010/main" val="0"/>
              </a:ext>
            </a:extLst>
          </a:blip>
          <a:stretch>
            <a:fillRect/>
          </a:stretch>
        </p:blipFill>
        <p:spPr>
          <a:xfrm>
            <a:off x="6876256" y="404664"/>
            <a:ext cx="1737712" cy="1296144"/>
          </a:xfrm>
          <a:prstGeom prst="rect">
            <a:avLst/>
          </a:prstGeom>
        </p:spPr>
      </p:pic>
    </p:spTree>
    <p:extLst>
      <p:ext uri="{BB962C8B-B14F-4D97-AF65-F5344CB8AC3E}">
        <p14:creationId xmlns:p14="http://schemas.microsoft.com/office/powerpoint/2010/main" val="36542180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ftr="0" dt="0"/>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hyperlink" Target="https://www.amicale4gn.com/" TargetMode="Externa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6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142852"/>
            <a:ext cx="6554867" cy="2252658"/>
          </a:xfrm>
        </p:spPr>
        <p:txBody>
          <a:bodyPr/>
          <a:lstStyle/>
          <a:p>
            <a:pPr lvl="0" algn="ctr">
              <a:buNone/>
              <a:defRPr/>
            </a:pPr>
            <a:r>
              <a:rPr lang="fr-BE" sz="3600" i="1" u="sng" dirty="0">
                <a:solidFill>
                  <a:srgbClr val="0000FF"/>
                </a:solidFill>
                <a:latin typeface="Comic Sans MS" panose="030F0702030302020204" pitchFamily="66" charset="0"/>
                <a:cs typeface="Arial" pitchFamily="34" charset="0"/>
              </a:rPr>
              <a:t>Réunion le 21 janvier 2021 </a:t>
            </a:r>
          </a:p>
          <a:p>
            <a:pPr lvl="0" algn="ctr">
              <a:buNone/>
              <a:defRPr/>
            </a:pPr>
            <a:r>
              <a:rPr lang="fr-BE" sz="3600" i="1" u="sng" dirty="0">
                <a:solidFill>
                  <a:srgbClr val="0000FF"/>
                </a:solidFill>
                <a:latin typeface="Comic Sans MS" panose="030F0702030302020204" pitchFamily="66" charset="0"/>
                <a:cs typeface="Arial" pitchFamily="34" charset="0"/>
              </a:rPr>
              <a:t>à 10 Hr 00 pour le Conseil</a:t>
            </a:r>
          </a:p>
          <a:p>
            <a:pPr lvl="0" algn="ctr">
              <a:buNone/>
              <a:defRPr/>
            </a:pPr>
            <a:r>
              <a:rPr lang="fr-BE" sz="3600" i="1" u="sng" dirty="0">
                <a:solidFill>
                  <a:srgbClr val="0000FF"/>
                </a:solidFill>
                <a:latin typeface="Comic Sans MS" panose="030F0702030302020204" pitchFamily="66" charset="0"/>
                <a:cs typeface="Arial" pitchFamily="34" charset="0"/>
              </a:rPr>
              <a:t> d’Administration</a:t>
            </a:r>
          </a:p>
          <a:p>
            <a:pP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1</a:t>
            </a:fld>
            <a:endParaRPr lang="fr-BE" dirty="0"/>
          </a:p>
        </p:txBody>
      </p:sp>
      <p:sp>
        <p:nvSpPr>
          <p:cNvPr id="5" name="TextBox 4"/>
          <p:cNvSpPr txBox="1"/>
          <p:nvPr/>
        </p:nvSpPr>
        <p:spPr>
          <a:xfrm>
            <a:off x="2637499" y="2258221"/>
            <a:ext cx="3440365" cy="1754326"/>
          </a:xfrm>
          <a:prstGeom prst="rect">
            <a:avLst/>
          </a:prstGeom>
          <a:noFill/>
        </p:spPr>
        <p:txBody>
          <a:bodyPr wrap="none" rtlCol="0">
            <a:spAutoFit/>
          </a:bodyPr>
          <a:lstStyle/>
          <a:p>
            <a:r>
              <a:rPr lang="fr-BE" i="1" dirty="0">
                <a:solidFill>
                  <a:srgbClr val="0000FF"/>
                </a:solidFill>
                <a:latin typeface="Comic Sans MS" pitchFamily="66" charset="0"/>
              </a:rPr>
              <a:t>Les administrateurs.</a:t>
            </a:r>
          </a:p>
          <a:p>
            <a:r>
              <a:rPr lang="fr-BE" i="1" dirty="0">
                <a:solidFill>
                  <a:srgbClr val="0000FF"/>
                </a:solidFill>
                <a:latin typeface="Comic Sans MS" pitchFamily="66" charset="0"/>
              </a:rPr>
              <a:t>Les membres de Droit.</a:t>
            </a:r>
          </a:p>
          <a:p>
            <a:r>
              <a:rPr lang="fr-BE" i="1" dirty="0">
                <a:solidFill>
                  <a:srgbClr val="0000FF"/>
                </a:solidFill>
                <a:latin typeface="Comic Sans MS" pitchFamily="66" charset="0"/>
              </a:rPr>
              <a:t>Les conservateurs du musée.</a:t>
            </a:r>
          </a:p>
          <a:p>
            <a:r>
              <a:rPr lang="fr-BE" i="1" dirty="0">
                <a:solidFill>
                  <a:srgbClr val="0000FF"/>
                </a:solidFill>
                <a:latin typeface="Comic Sans MS" pitchFamily="66" charset="0"/>
              </a:rPr>
              <a:t>Les membres d’Honneur.</a:t>
            </a:r>
          </a:p>
          <a:p>
            <a:r>
              <a:rPr lang="fr-BE" i="1" dirty="0">
                <a:solidFill>
                  <a:srgbClr val="0000FF"/>
                </a:solidFill>
                <a:latin typeface="Comic Sans MS" pitchFamily="66" charset="0"/>
              </a:rPr>
              <a:t>Les invité(e)s.</a:t>
            </a:r>
          </a:p>
          <a:p>
            <a:r>
              <a:rPr lang="fr-BE" i="1" dirty="0">
                <a:solidFill>
                  <a:srgbClr val="0000FF"/>
                </a:solidFill>
                <a:latin typeface="Comic Sans MS" pitchFamily="66" charset="0"/>
              </a:rPr>
              <a:t>(plus conjoint et/ou conjointe)</a:t>
            </a:r>
          </a:p>
        </p:txBody>
      </p:sp>
      <p:pic>
        <p:nvPicPr>
          <p:cNvPr id="1026" name="Picture 2"/>
          <p:cNvPicPr>
            <a:picLocks noChangeAspect="1" noChangeArrowheads="1"/>
          </p:cNvPicPr>
          <p:nvPr/>
        </p:nvPicPr>
        <p:blipFill>
          <a:blip r:embed="rId2"/>
          <a:srcRect/>
          <a:stretch>
            <a:fillRect/>
          </a:stretch>
        </p:blipFill>
        <p:spPr bwMode="auto">
          <a:xfrm>
            <a:off x="4857752" y="4083203"/>
            <a:ext cx="2071692" cy="11601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7158" y="2285992"/>
            <a:ext cx="2214569" cy="142875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143636" y="1928802"/>
            <a:ext cx="2505075" cy="18192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325398" y="3998239"/>
            <a:ext cx="2286016" cy="1690426"/>
          </a:xfrm>
          <a:prstGeom prst="rect">
            <a:avLst/>
          </a:prstGeom>
          <a:noFill/>
          <a:ln w="9525">
            <a:noFill/>
            <a:miter lim="800000"/>
            <a:headEnd/>
            <a:tailEnd/>
          </a:ln>
          <a:effectLst/>
        </p:spPr>
      </p:pic>
      <p:sp>
        <p:nvSpPr>
          <p:cNvPr id="2" name="ZoneTexte 1">
            <a:extLst>
              <a:ext uri="{FF2B5EF4-FFF2-40B4-BE49-F238E27FC236}">
                <a16:creationId xmlns:a16="http://schemas.microsoft.com/office/drawing/2014/main" id="{7AED09F9-5983-48DF-AAF7-EF36DCAFAD7D}"/>
              </a:ext>
            </a:extLst>
          </p:cNvPr>
          <p:cNvSpPr txBox="1"/>
          <p:nvPr/>
        </p:nvSpPr>
        <p:spPr>
          <a:xfrm>
            <a:off x="1149340" y="5794355"/>
            <a:ext cx="7416824" cy="923330"/>
          </a:xfrm>
          <a:prstGeom prst="rect">
            <a:avLst/>
          </a:prstGeom>
          <a:noFill/>
        </p:spPr>
        <p:txBody>
          <a:bodyPr wrap="square" rtlCol="0">
            <a:spAutoFit/>
          </a:bodyPr>
          <a:lstStyle/>
          <a:p>
            <a:r>
              <a:rPr lang="fr-BE" b="1" i="1" u="sng" dirty="0">
                <a:solidFill>
                  <a:srgbClr val="FF0000"/>
                </a:solidFill>
                <a:effectLst>
                  <a:outerShdw blurRad="38100" dist="38100" dir="2700000" algn="tl">
                    <a:srgbClr val="000000">
                      <a:alpha val="43137"/>
                    </a:srgbClr>
                  </a:outerShdw>
                </a:effectLst>
                <a:latin typeface="Comic Sans MS" panose="030F0702030302020204" pitchFamily="66" charset="0"/>
              </a:rPr>
              <a:t>ACTIVITE SUPPRIMEE POUR CAUSE DE PANDEMIE,</a:t>
            </a:r>
          </a:p>
          <a:p>
            <a:r>
              <a:rPr lang="fr-BE" b="1" i="1" u="sng" dirty="0">
                <a:solidFill>
                  <a:srgbClr val="FF0000"/>
                </a:solidFill>
                <a:effectLst>
                  <a:outerShdw blurRad="38100" dist="38100" dir="2700000" algn="tl">
                    <a:srgbClr val="000000">
                      <a:alpha val="43137"/>
                    </a:srgbClr>
                  </a:outerShdw>
                </a:effectLst>
                <a:latin typeface="Comic Sans MS" panose="030F0702030302020204" pitchFamily="66" charset="0"/>
              </a:rPr>
              <a:t>SUR DECISION DU CHOD, PAS D’ACTIVITE JUSQU’AU </a:t>
            </a:r>
          </a:p>
          <a:p>
            <a:r>
              <a:rPr lang="fr-BE" b="1" i="1" u="sng" dirty="0">
                <a:solidFill>
                  <a:srgbClr val="FF0000"/>
                </a:solidFill>
                <a:effectLst>
                  <a:outerShdw blurRad="38100" dist="38100" dir="2700000" algn="tl">
                    <a:srgbClr val="000000">
                      <a:alpha val="43137"/>
                    </a:srgbClr>
                  </a:outerShdw>
                </a:effectLst>
                <a:latin typeface="Comic Sans MS" panose="030F0702030302020204" pitchFamily="66" charset="0"/>
              </a:rPr>
              <a:t>31 JANVIER  2021 DANS LES QUARTIERS.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C119D3-B58D-46FA-B0B3-B02207F6499F}" type="slidenum">
              <a:rPr lang="fr-BE" smtClean="0"/>
              <a:pPr/>
              <a:t>10</a:t>
            </a:fld>
            <a:endParaRPr lang="fr-BE" dirty="0"/>
          </a:p>
        </p:txBody>
      </p:sp>
      <p:sp>
        <p:nvSpPr>
          <p:cNvPr id="5" name="Rectangle 4"/>
          <p:cNvSpPr/>
          <p:nvPr/>
        </p:nvSpPr>
        <p:spPr>
          <a:xfrm>
            <a:off x="500034" y="285728"/>
            <a:ext cx="6357966" cy="1569660"/>
          </a:xfrm>
          <a:prstGeom prst="rect">
            <a:avLst/>
          </a:prstGeom>
        </p:spPr>
        <p:txBody>
          <a:bodyPr wrap="square">
            <a:spAutoFit/>
          </a:bodyPr>
          <a:lstStyle/>
          <a:p>
            <a:pPr algn="ctr">
              <a:buNone/>
            </a:pPr>
            <a:r>
              <a:rPr lang="fr-BE" sz="3600" i="1" u="sng" dirty="0">
                <a:solidFill>
                  <a:srgbClr val="0000FF"/>
                </a:solidFill>
                <a:latin typeface="Comic Sans MS" panose="030F0702030302020204" pitchFamily="66" charset="0"/>
              </a:rPr>
              <a:t>3 – 3  Organisation de l’AG</a:t>
            </a:r>
          </a:p>
          <a:p>
            <a:pPr algn="ctr">
              <a:buNone/>
            </a:pPr>
            <a:r>
              <a:rPr lang="fr-BE" sz="3600" i="1" u="sng" dirty="0">
                <a:solidFill>
                  <a:srgbClr val="0000FF"/>
                </a:solidFill>
                <a:latin typeface="Comic Sans MS" panose="030F0702030302020204" pitchFamily="66" charset="0"/>
              </a:rPr>
              <a:t>du 25 mars 2021 noces</a:t>
            </a:r>
          </a:p>
          <a:p>
            <a:pPr algn="ctr">
              <a:buNone/>
            </a:pPr>
            <a:r>
              <a:rPr lang="fr-BE" sz="2400" b="1" i="1" u="sng" dirty="0">
                <a:solidFill>
                  <a:srgbClr val="FF0000"/>
                </a:solidFill>
                <a:latin typeface="Comic Sans MS" panose="030F0702030302020204" pitchFamily="66" charset="0"/>
              </a:rPr>
              <a:t>Se fera pendant le BBQ du 10 juin 2021</a:t>
            </a:r>
          </a:p>
        </p:txBody>
      </p:sp>
      <p:sp>
        <p:nvSpPr>
          <p:cNvPr id="6" name="Slide Number Placeholder 3"/>
          <p:cNvSpPr txBox="1">
            <a:spLocks/>
          </p:cNvSpPr>
          <p:nvPr/>
        </p:nvSpPr>
        <p:spPr>
          <a:xfrm>
            <a:off x="7774426" y="5578478"/>
            <a:ext cx="856907" cy="669925"/>
          </a:xfrm>
          <a:prstGeom prst="rect">
            <a:avLst/>
          </a:prstGeom>
        </p:spPr>
        <p:txBody>
          <a:bodyPr vert="horz" lIns="91440" tIns="45720" rIns="91440" bIns="45720" rtlCol="0" anchor="b"/>
          <a:lstStyle/>
          <a:p>
            <a:pPr marL="0" marR="0" lvl="0" indent="0" algn="r" defTabSz="457200" rtl="0" eaLnBrk="1" fontAlgn="auto" latinLnBrk="0" hangingPunct="1">
              <a:lnSpc>
                <a:spcPct val="100000"/>
              </a:lnSpc>
              <a:spcBef>
                <a:spcPts val="0"/>
              </a:spcBef>
              <a:spcAft>
                <a:spcPts val="0"/>
              </a:spcAft>
              <a:buClrTx/>
              <a:buSzTx/>
              <a:buFontTx/>
              <a:buNone/>
              <a:tabLst/>
              <a:defRPr/>
            </a:pPr>
            <a:fld id="{D7C119D3-B58D-46FA-B0B3-B02207F6499F}" type="slidenum">
              <a:rPr kumimoji="0" lang="fr-BE" sz="2800" b="0" i="0" u="none" strike="noStrike" kern="1200" cap="none" spc="0" normalizeH="0" baseline="0" noProof="0" smtClean="0">
                <a:ln>
                  <a:noFill/>
                </a:ln>
                <a:solidFill>
                  <a:schemeClr val="bg2">
                    <a:lumMod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BE" sz="2800" b="0" i="0" u="none" strike="noStrike" kern="1200" cap="none" spc="0" normalizeH="0" baseline="0" noProof="0" dirty="0">
              <a:ln>
                <a:noFill/>
              </a:ln>
              <a:solidFill>
                <a:schemeClr val="bg2">
                  <a:lumMod val="50000"/>
                </a:schemeClr>
              </a:solidFill>
              <a:effectLst/>
              <a:uLnTx/>
              <a:uFillTx/>
              <a:latin typeface="+mn-lt"/>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577760377"/>
              </p:ext>
            </p:extLst>
          </p:nvPr>
        </p:nvGraphicFramePr>
        <p:xfrm>
          <a:off x="428596" y="2000240"/>
          <a:ext cx="8501122" cy="3650938"/>
        </p:xfrm>
        <a:graphic>
          <a:graphicData uri="http://schemas.openxmlformats.org/drawingml/2006/table">
            <a:tbl>
              <a:tblPr firstRow="1" bandRow="1">
                <a:tableStyleId>{5C22544A-7EE6-4342-B048-85BDC9FD1C3A}</a:tableStyleId>
              </a:tblPr>
              <a:tblGrid>
                <a:gridCol w="1571636">
                  <a:extLst>
                    <a:ext uri="{9D8B030D-6E8A-4147-A177-3AD203B41FA5}">
                      <a16:colId xmlns:a16="http://schemas.microsoft.com/office/drawing/2014/main" val="20000"/>
                    </a:ext>
                  </a:extLst>
                </a:gridCol>
                <a:gridCol w="3357586">
                  <a:extLst>
                    <a:ext uri="{9D8B030D-6E8A-4147-A177-3AD203B41FA5}">
                      <a16:colId xmlns:a16="http://schemas.microsoft.com/office/drawing/2014/main" val="20001"/>
                    </a:ext>
                  </a:extLst>
                </a:gridCol>
                <a:gridCol w="1357322">
                  <a:extLst>
                    <a:ext uri="{9D8B030D-6E8A-4147-A177-3AD203B41FA5}">
                      <a16:colId xmlns:a16="http://schemas.microsoft.com/office/drawing/2014/main" val="20002"/>
                    </a:ext>
                  </a:extLst>
                </a:gridCol>
                <a:gridCol w="2214578">
                  <a:extLst>
                    <a:ext uri="{9D8B030D-6E8A-4147-A177-3AD203B41FA5}">
                      <a16:colId xmlns:a16="http://schemas.microsoft.com/office/drawing/2014/main" val="20003"/>
                    </a:ext>
                  </a:extLst>
                </a:gridCol>
              </a:tblGrid>
              <a:tr h="151446">
                <a:tc>
                  <a:txBody>
                    <a:bodyPr/>
                    <a:lstStyle/>
                    <a:p>
                      <a:pPr algn="ctr">
                        <a:buFontTx/>
                        <a:buNone/>
                      </a:pPr>
                      <a:r>
                        <a:rPr lang="fr-BE" i="1" dirty="0">
                          <a:solidFill>
                            <a:srgbClr val="040404"/>
                          </a:solidFill>
                        </a:rPr>
                        <a:t>Pendant</a:t>
                      </a:r>
                    </a:p>
                  </a:txBody>
                  <a:tcPr/>
                </a:tc>
                <a:tc>
                  <a:txBody>
                    <a:bodyPr/>
                    <a:lstStyle/>
                    <a:p>
                      <a:pPr algn="ctr">
                        <a:buFontTx/>
                        <a:buNone/>
                      </a:pPr>
                      <a:r>
                        <a:rPr lang="fr-BE" i="1" dirty="0">
                          <a:solidFill>
                            <a:srgbClr val="040404"/>
                          </a:solidFill>
                        </a:rPr>
                        <a:t>Noms</a:t>
                      </a:r>
                    </a:p>
                  </a:txBody>
                  <a:tcPr/>
                </a:tc>
                <a:tc>
                  <a:txBody>
                    <a:bodyPr/>
                    <a:lstStyle/>
                    <a:p>
                      <a:pPr algn="ctr">
                        <a:buFontTx/>
                        <a:buNone/>
                      </a:pPr>
                      <a:r>
                        <a:rPr lang="fr-BE" i="1" dirty="0">
                          <a:solidFill>
                            <a:srgbClr val="040404"/>
                          </a:solidFill>
                        </a:rPr>
                        <a:t>Noces</a:t>
                      </a:r>
                    </a:p>
                  </a:txBody>
                  <a:tcPr/>
                </a:tc>
                <a:tc>
                  <a:txBody>
                    <a:bodyPr/>
                    <a:lstStyle/>
                    <a:p>
                      <a:pPr algn="ctr">
                        <a:buFontTx/>
                        <a:buNone/>
                      </a:pPr>
                      <a:r>
                        <a:rPr lang="fr-BE" i="1" dirty="0">
                          <a:solidFill>
                            <a:srgbClr val="040404"/>
                          </a:solidFill>
                        </a:rPr>
                        <a:t>Remarques</a:t>
                      </a:r>
                    </a:p>
                  </a:txBody>
                  <a:tcPr/>
                </a:tc>
                <a:extLst>
                  <a:ext uri="{0D108BD9-81ED-4DB2-BD59-A6C34878D82A}">
                    <a16:rowId xmlns:a16="http://schemas.microsoft.com/office/drawing/2014/main" val="10000"/>
                  </a:ext>
                </a:extLst>
              </a:tr>
              <a:tr h="420058">
                <a:tc>
                  <a:txBody>
                    <a:bodyPr/>
                    <a:lstStyle/>
                    <a:p>
                      <a:pPr algn="ctr">
                        <a:buFontTx/>
                        <a:buNone/>
                      </a:pPr>
                      <a:r>
                        <a:rPr lang="fr-BE" b="1" i="1" dirty="0">
                          <a:solidFill>
                            <a:srgbClr val="040404"/>
                          </a:solidFill>
                        </a:rPr>
                        <a:t>BBQ</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CRUCQ </a:t>
                      </a:r>
                      <a:r>
                        <a:rPr lang="fr-BE" b="0" i="1" baseline="0" dirty="0">
                          <a:solidFill>
                            <a:srgbClr val="0000FF"/>
                          </a:solidFill>
                          <a:latin typeface="Comic Sans MS" pitchFamily="66" charset="0"/>
                        </a:rPr>
                        <a:t> Jean-Marie</a:t>
                      </a:r>
                      <a:endParaRPr lang="fr-BE" b="0" i="1" dirty="0">
                        <a:solidFill>
                          <a:srgbClr val="0000FF"/>
                        </a:solidFill>
                        <a:latin typeface="Comic Sans MS" pitchFamily="66" charset="0"/>
                      </a:endParaRPr>
                    </a:p>
                  </a:txBody>
                  <a:tcPr/>
                </a:tc>
                <a:tc>
                  <a:txBody>
                    <a:bodyPr/>
                    <a:lstStyle/>
                    <a:p>
                      <a:pPr algn="ctr">
                        <a:buFontTx/>
                        <a:buNone/>
                      </a:pPr>
                      <a:r>
                        <a:rPr lang="fr-BE" i="1" dirty="0">
                          <a:solidFill>
                            <a:srgbClr val="040404"/>
                          </a:solidFill>
                        </a:rPr>
                        <a:t>Or 2020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Fleurs + plaquette</a:t>
                      </a:r>
                    </a:p>
                  </a:txBody>
                  <a:tcPr/>
                </a:tc>
                <a:extLst>
                  <a:ext uri="{0D108BD9-81ED-4DB2-BD59-A6C34878D82A}">
                    <a16:rowId xmlns:a16="http://schemas.microsoft.com/office/drawing/2014/main" val="10001"/>
                  </a:ext>
                </a:extLst>
              </a:tr>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BE" b="1" i="1" dirty="0">
                          <a:solidFill>
                            <a:srgbClr val="040404"/>
                          </a:solidFill>
                        </a:rPr>
                        <a:t>BBQ</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GILLET</a:t>
                      </a:r>
                      <a:r>
                        <a:rPr lang="fr-BE" b="0" i="1" baseline="0" dirty="0">
                          <a:solidFill>
                            <a:srgbClr val="0000FF"/>
                          </a:solidFill>
                          <a:latin typeface="Comic Sans MS" pitchFamily="66" charset="0"/>
                        </a:rPr>
                        <a:t> Pol</a:t>
                      </a:r>
                      <a:endParaRPr lang="fr-BE" b="0" i="1" dirty="0">
                        <a:solidFill>
                          <a:srgbClr val="0000FF"/>
                        </a:solidFill>
                        <a:latin typeface="Comic Sans MS" pitchFamily="66"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BE" i="1" dirty="0">
                          <a:solidFill>
                            <a:srgbClr val="040404"/>
                          </a:solidFill>
                        </a:rPr>
                        <a:t>Or 2020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Fleurs + plaquette</a:t>
                      </a:r>
                    </a:p>
                  </a:txBody>
                  <a:tcPr/>
                </a:tc>
                <a:extLst>
                  <a:ext uri="{0D108BD9-81ED-4DB2-BD59-A6C34878D82A}">
                    <a16:rowId xmlns:a16="http://schemas.microsoft.com/office/drawing/2014/main" val="10002"/>
                  </a:ext>
                </a:extLst>
              </a:tr>
              <a:tr h="370840">
                <a:tc>
                  <a:txBody>
                    <a:bodyPr/>
                    <a:lstStyle/>
                    <a:p>
                      <a:pPr algn="ctr">
                        <a:buFontTx/>
                        <a:buNone/>
                      </a:pPr>
                      <a:r>
                        <a:rPr lang="fr-BE" b="1" i="1" dirty="0">
                          <a:solidFill>
                            <a:srgbClr val="040404"/>
                          </a:solidFill>
                        </a:rPr>
                        <a:t>BBQ</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KALIN</a:t>
                      </a:r>
                      <a:r>
                        <a:rPr lang="fr-BE" b="0" i="1" baseline="0" dirty="0">
                          <a:solidFill>
                            <a:srgbClr val="0000FF"/>
                          </a:solidFill>
                          <a:latin typeface="Comic Sans MS" pitchFamily="66" charset="0"/>
                        </a:rPr>
                        <a:t>  Jean-Marie</a:t>
                      </a:r>
                      <a:endParaRPr lang="fr-BE" b="0" i="1" dirty="0">
                        <a:solidFill>
                          <a:srgbClr val="0000FF"/>
                        </a:solidFill>
                        <a:latin typeface="Comic Sans MS" pitchFamily="66"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BE" i="1" dirty="0">
                          <a:solidFill>
                            <a:srgbClr val="040404"/>
                          </a:solidFill>
                        </a:rPr>
                        <a:t>Or 2020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Fleurs + plaquette</a:t>
                      </a:r>
                    </a:p>
                  </a:txBody>
                  <a:tcPr/>
                </a:tc>
                <a:extLst>
                  <a:ext uri="{0D108BD9-81ED-4DB2-BD59-A6C34878D82A}">
                    <a16:rowId xmlns:a16="http://schemas.microsoft.com/office/drawing/2014/main" val="10003"/>
                  </a:ext>
                </a:extLst>
              </a:tr>
              <a:tr h="370840">
                <a:tc>
                  <a:txBody>
                    <a:bodyPr/>
                    <a:lstStyle/>
                    <a:p>
                      <a:pPr algn="ctr">
                        <a:buFontTx/>
                        <a:buNone/>
                      </a:pPr>
                      <a:r>
                        <a:rPr lang="fr-BE" b="1" i="1" dirty="0">
                          <a:solidFill>
                            <a:srgbClr val="040404"/>
                          </a:solidFill>
                        </a:rPr>
                        <a:t>BBQ</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JAKERS</a:t>
                      </a:r>
                      <a:r>
                        <a:rPr lang="fr-BE" b="0" i="1" baseline="0" dirty="0">
                          <a:solidFill>
                            <a:srgbClr val="0000FF"/>
                          </a:solidFill>
                          <a:latin typeface="Comic Sans MS" pitchFamily="66" charset="0"/>
                        </a:rPr>
                        <a:t> Jean</a:t>
                      </a:r>
                      <a:endParaRPr lang="fr-BE" b="0" i="1" dirty="0">
                        <a:solidFill>
                          <a:srgbClr val="0000FF"/>
                        </a:solidFill>
                        <a:latin typeface="Comic Sans MS" pitchFamily="66"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BE" i="1" dirty="0">
                          <a:solidFill>
                            <a:srgbClr val="040404"/>
                          </a:solidFill>
                        </a:rPr>
                        <a:t>Or 2020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Fleurs + plaquette</a:t>
                      </a:r>
                    </a:p>
                  </a:txBody>
                  <a:tcPr/>
                </a:tc>
                <a:extLst>
                  <a:ext uri="{0D108BD9-81ED-4DB2-BD59-A6C34878D82A}">
                    <a16:rowId xmlns:a16="http://schemas.microsoft.com/office/drawing/2014/main" val="10004"/>
                  </a:ext>
                </a:extLst>
              </a:tr>
              <a:tr h="370840">
                <a:tc>
                  <a:txBody>
                    <a:bodyPr/>
                    <a:lstStyle/>
                    <a:p>
                      <a:pPr algn="ctr">
                        <a:buFontTx/>
                        <a:buNone/>
                      </a:pPr>
                      <a:r>
                        <a:rPr lang="fr-BE" b="1" i="1" dirty="0">
                          <a:solidFill>
                            <a:srgbClr val="040404"/>
                          </a:solidFill>
                        </a:rPr>
                        <a:t>BBQ</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MORTIER Alain</a:t>
                      </a:r>
                    </a:p>
                  </a:txBody>
                  <a:tcPr/>
                </a:tc>
                <a:tc>
                  <a:txBody>
                    <a:bodyPr/>
                    <a:lstStyle/>
                    <a:p>
                      <a:pPr algn="ctr">
                        <a:buFontTx/>
                        <a:buNone/>
                      </a:pPr>
                      <a:r>
                        <a:rPr lang="fr-BE" i="1" dirty="0">
                          <a:solidFill>
                            <a:srgbClr val="040404"/>
                          </a:solidFill>
                        </a:rPr>
                        <a:t>Orchidée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Fleurs</a:t>
                      </a:r>
                    </a:p>
                  </a:txBody>
                  <a:tcPr/>
                </a:tc>
                <a:extLst>
                  <a:ext uri="{0D108BD9-81ED-4DB2-BD59-A6C34878D82A}">
                    <a16:rowId xmlns:a16="http://schemas.microsoft.com/office/drawing/2014/main" val="10005"/>
                  </a:ext>
                </a:extLst>
              </a:tr>
              <a:tr h="370840">
                <a:tc>
                  <a:txBody>
                    <a:bodyPr/>
                    <a:lstStyle/>
                    <a:p>
                      <a:pPr algn="ctr">
                        <a:buFontTx/>
                        <a:buNone/>
                      </a:pPr>
                      <a:r>
                        <a:rPr lang="fr-BE" b="1" i="1" dirty="0">
                          <a:solidFill>
                            <a:srgbClr val="040404"/>
                          </a:solidFill>
                        </a:rPr>
                        <a:t>BBQ</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TINSONNET Leonel</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BE" i="1" dirty="0">
                          <a:solidFill>
                            <a:srgbClr val="040404"/>
                          </a:solidFill>
                        </a:rPr>
                        <a:t>Orchidée</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Fleurs</a:t>
                      </a:r>
                    </a:p>
                  </a:txBody>
                  <a:tcPr/>
                </a:tc>
                <a:extLst>
                  <a:ext uri="{0D108BD9-81ED-4DB2-BD59-A6C34878D82A}">
                    <a16:rowId xmlns:a16="http://schemas.microsoft.com/office/drawing/2014/main" val="10006"/>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BE" b="1" i="1" dirty="0">
                        <a:solidFill>
                          <a:srgbClr val="040404"/>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FF0000"/>
                          </a:solidFill>
                          <a:latin typeface="Comic Sans MS" pitchFamily="66" charset="0"/>
                        </a:rPr>
                        <a:t>Repas offert pour </a:t>
                      </a:r>
                      <a:r>
                        <a:rPr lang="fr-BE" b="1" i="1" u="sng" dirty="0">
                          <a:solidFill>
                            <a:srgbClr val="FF0000"/>
                          </a:solidFill>
                          <a:latin typeface="Comic Sans MS" pitchFamily="66" charset="0"/>
                        </a:rPr>
                        <a:t>les noces</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fr-BE" i="1" dirty="0">
                        <a:solidFill>
                          <a:srgbClr val="040404"/>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BE" b="0" i="1" dirty="0">
                        <a:solidFill>
                          <a:srgbClr val="0000FF"/>
                        </a:solidFill>
                        <a:latin typeface="Comic Sans MS" pitchFamily="66" charset="0"/>
                      </a:endParaRPr>
                    </a:p>
                  </a:txBody>
                  <a:tcPr/>
                </a:tc>
                <a:extLst>
                  <a:ext uri="{0D108BD9-81ED-4DB2-BD59-A6C34878D82A}">
                    <a16:rowId xmlns:a16="http://schemas.microsoft.com/office/drawing/2014/main" val="10007"/>
                  </a:ext>
                </a:extLst>
              </a:tr>
              <a:tr h="370840">
                <a:tc>
                  <a:txBody>
                    <a:bodyPr/>
                    <a:lstStyle/>
                    <a:p>
                      <a:pPr algn="ctr">
                        <a:buFontTx/>
                        <a:buNone/>
                      </a:pPr>
                      <a:r>
                        <a:rPr lang="fr-BE" b="1" i="1" dirty="0">
                          <a:solidFill>
                            <a:srgbClr val="040404"/>
                          </a:solidFill>
                        </a:rPr>
                        <a:t>BBQ</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Monsieur et Madame</a:t>
                      </a:r>
                    </a:p>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DUPRE Jean-Marie</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BE" i="1" dirty="0">
                          <a:solidFill>
                            <a:srgbClr val="040404"/>
                          </a:solidFill>
                        </a:rPr>
                        <a:t>Membre d’Honneur</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Fleurs + parchemin et cadre</a:t>
                      </a:r>
                    </a:p>
                  </a:txBody>
                  <a:tcPr/>
                </a:tc>
                <a:extLst>
                  <a:ext uri="{0D108BD9-81ED-4DB2-BD59-A6C34878D82A}">
                    <a16:rowId xmlns:a16="http://schemas.microsoft.com/office/drawing/2014/main" val="10008"/>
                  </a:ext>
                </a:extLst>
              </a:tr>
            </a:tbl>
          </a:graphicData>
        </a:graphic>
      </p:graphicFrame>
      <p:pic>
        <p:nvPicPr>
          <p:cNvPr id="24577" name="Picture 1"/>
          <p:cNvPicPr>
            <a:picLocks noChangeAspect="1" noChangeArrowheads="1"/>
          </p:cNvPicPr>
          <p:nvPr/>
        </p:nvPicPr>
        <p:blipFill>
          <a:blip r:embed="rId2" cstate="print">
            <a:clrChange>
              <a:clrFrom>
                <a:srgbClr val="F5F5F5"/>
              </a:clrFrom>
              <a:clrTo>
                <a:srgbClr val="F5F5F5">
                  <a:alpha val="0"/>
                </a:srgbClr>
              </a:clrTo>
            </a:clrChange>
          </a:blip>
          <a:srcRect/>
          <a:stretch>
            <a:fillRect/>
          </a:stretch>
        </p:blipFill>
        <p:spPr bwMode="auto">
          <a:xfrm>
            <a:off x="714348" y="5786486"/>
            <a:ext cx="1071514" cy="1071514"/>
          </a:xfrm>
          <a:prstGeom prst="rect">
            <a:avLst/>
          </a:prstGeom>
          <a:noFill/>
          <a:ln w="9525">
            <a:noFill/>
            <a:miter lim="800000"/>
            <a:headEnd/>
            <a:tailEnd/>
          </a:ln>
          <a:effectLst/>
        </p:spPr>
      </p:pic>
      <p:pic>
        <p:nvPicPr>
          <p:cNvPr id="24578"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71802" y="5643562"/>
            <a:ext cx="1214438" cy="1214438"/>
          </a:xfrm>
          <a:prstGeom prst="rect">
            <a:avLst/>
          </a:prstGeom>
          <a:noFill/>
          <a:ln w="9525">
            <a:noFill/>
            <a:miter lim="800000"/>
            <a:headEnd/>
            <a:tailEnd/>
          </a:ln>
          <a:effectLst/>
        </p:spPr>
      </p:pic>
      <p:pic>
        <p:nvPicPr>
          <p:cNvPr id="24579" name="Picture 3"/>
          <p:cNvPicPr>
            <a:picLocks noChangeAspect="1" noChangeArrowheads="1"/>
          </p:cNvPicPr>
          <p:nvPr/>
        </p:nvPicPr>
        <p:blipFill>
          <a:blip r:embed="rId4" cstate="print">
            <a:clrChange>
              <a:clrFrom>
                <a:srgbClr val="FAFFDF"/>
              </a:clrFrom>
              <a:clrTo>
                <a:srgbClr val="FAFFDF">
                  <a:alpha val="0"/>
                </a:srgbClr>
              </a:clrTo>
            </a:clrChange>
          </a:blip>
          <a:srcRect/>
          <a:stretch>
            <a:fillRect/>
          </a:stretch>
        </p:blipFill>
        <p:spPr bwMode="auto">
          <a:xfrm>
            <a:off x="5857884" y="5715016"/>
            <a:ext cx="1071570" cy="1021564"/>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6938" y="391918"/>
            <a:ext cx="6554867" cy="1181088"/>
          </a:xfrm>
        </p:spPr>
        <p:txBody>
          <a:bodyPr>
            <a:normAutofit lnSpcReduction="10000"/>
          </a:bodyPr>
          <a:lstStyle/>
          <a:p>
            <a:pPr algn="ctr">
              <a:buNone/>
            </a:pPr>
            <a:r>
              <a:rPr lang="fr-BE" sz="3600" i="1" u="sng" dirty="0">
                <a:solidFill>
                  <a:srgbClr val="0000FF"/>
                </a:solidFill>
                <a:latin typeface="Comic Sans MS" panose="030F0702030302020204" pitchFamily="66" charset="0"/>
              </a:rPr>
              <a:t>3 - 4  Organisation du BBQ du 10 juin 2021 (les noces)</a:t>
            </a:r>
            <a:endParaRPr lang="fr-BE" sz="3600" dirty="0"/>
          </a:p>
          <a:p>
            <a:pP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11</a:t>
            </a:fld>
            <a:endParaRPr lang="fr-BE" dirty="0"/>
          </a:p>
        </p:txBody>
      </p:sp>
      <p:sp>
        <p:nvSpPr>
          <p:cNvPr id="5" name="Espace réservé du numéro de diapositive 3"/>
          <p:cNvSpPr txBox="1">
            <a:spLocks/>
          </p:cNvSpPr>
          <p:nvPr/>
        </p:nvSpPr>
        <p:spPr>
          <a:xfrm>
            <a:off x="7738930" y="5592158"/>
            <a:ext cx="856907" cy="669925"/>
          </a:xfrm>
          <a:prstGeom prst="rect">
            <a:avLst/>
          </a:prstGeom>
        </p:spPr>
        <p:txBody>
          <a:bodyPr vert="horz" lIns="91440" tIns="45720" rIns="91440" bIns="45720" rtlCol="0" anchor="b"/>
          <a:lstStyle/>
          <a:p>
            <a:pPr marL="0" marR="0" lvl="0" indent="0" algn="r" defTabSz="457200" rtl="0" eaLnBrk="1" fontAlgn="auto" latinLnBrk="0" hangingPunct="1">
              <a:lnSpc>
                <a:spcPct val="100000"/>
              </a:lnSpc>
              <a:spcBef>
                <a:spcPts val="0"/>
              </a:spcBef>
              <a:spcAft>
                <a:spcPts val="0"/>
              </a:spcAft>
              <a:buClrTx/>
              <a:buSzTx/>
              <a:buFontTx/>
              <a:buNone/>
              <a:tabLst/>
              <a:defRPr/>
            </a:pPr>
            <a:fld id="{D7C119D3-B58D-46FA-B0B3-B02207F6499F}" type="slidenum">
              <a:rPr kumimoji="0" lang="fr-BE" sz="2800" b="0" i="0" u="none" strike="noStrike" kern="1200" cap="none" spc="0" normalizeH="0" baseline="0" noProof="0" smtClean="0">
                <a:ln>
                  <a:noFill/>
                </a:ln>
                <a:solidFill>
                  <a:schemeClr val="bg2">
                    <a:lumMod val="50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BE" sz="2800" b="0" i="0" u="none" strike="noStrike" kern="1200" cap="none" spc="0" normalizeH="0" baseline="0" noProof="0" dirty="0">
              <a:ln>
                <a:noFill/>
              </a:ln>
              <a:solidFill>
                <a:schemeClr val="bg2">
                  <a:lumMod val="50000"/>
                </a:schemeClr>
              </a:solidFill>
              <a:effectLst/>
              <a:uLnTx/>
              <a:uFillTx/>
              <a:latin typeface="+mn-lt"/>
              <a:ea typeface="+mn-ea"/>
              <a:cs typeface="+mn-cs"/>
            </a:endParaRPr>
          </a:p>
        </p:txBody>
      </p:sp>
      <p:graphicFrame>
        <p:nvGraphicFramePr>
          <p:cNvPr id="6" name="Tableau 4"/>
          <p:cNvGraphicFramePr>
            <a:graphicFrameLocks noGrp="1"/>
          </p:cNvGraphicFramePr>
          <p:nvPr>
            <p:extLst>
              <p:ext uri="{D42A27DB-BD31-4B8C-83A1-F6EECF244321}">
                <p14:modId xmlns:p14="http://schemas.microsoft.com/office/powerpoint/2010/main" val="2649827982"/>
              </p:ext>
            </p:extLst>
          </p:nvPr>
        </p:nvGraphicFramePr>
        <p:xfrm>
          <a:off x="574401" y="1762646"/>
          <a:ext cx="8215338" cy="2739896"/>
        </p:xfrm>
        <a:graphic>
          <a:graphicData uri="http://schemas.openxmlformats.org/drawingml/2006/table">
            <a:tbl>
              <a:tblPr firstRow="1" bandRow="1">
                <a:tableStyleId>{5C22544A-7EE6-4342-B048-85BDC9FD1C3A}</a:tableStyleId>
              </a:tblPr>
              <a:tblGrid>
                <a:gridCol w="1504782">
                  <a:extLst>
                    <a:ext uri="{9D8B030D-6E8A-4147-A177-3AD203B41FA5}">
                      <a16:colId xmlns:a16="http://schemas.microsoft.com/office/drawing/2014/main" val="20000"/>
                    </a:ext>
                  </a:extLst>
                </a:gridCol>
                <a:gridCol w="2567152">
                  <a:extLst>
                    <a:ext uri="{9D8B030D-6E8A-4147-A177-3AD203B41FA5}">
                      <a16:colId xmlns:a16="http://schemas.microsoft.com/office/drawing/2014/main" val="20001"/>
                    </a:ext>
                  </a:extLst>
                </a:gridCol>
                <a:gridCol w="1571636">
                  <a:extLst>
                    <a:ext uri="{9D8B030D-6E8A-4147-A177-3AD203B41FA5}">
                      <a16:colId xmlns:a16="http://schemas.microsoft.com/office/drawing/2014/main" val="20002"/>
                    </a:ext>
                  </a:extLst>
                </a:gridCol>
                <a:gridCol w="2571768">
                  <a:extLst>
                    <a:ext uri="{9D8B030D-6E8A-4147-A177-3AD203B41FA5}">
                      <a16:colId xmlns:a16="http://schemas.microsoft.com/office/drawing/2014/main" val="20003"/>
                    </a:ext>
                  </a:extLst>
                </a:gridCol>
              </a:tblGrid>
              <a:tr h="514856">
                <a:tc>
                  <a:txBody>
                    <a:bodyPr/>
                    <a:lstStyle/>
                    <a:p>
                      <a:pPr algn="ctr"/>
                      <a:r>
                        <a:rPr lang="fr-BE" b="1" i="1" dirty="0">
                          <a:solidFill>
                            <a:srgbClr val="292929"/>
                          </a:solidFill>
                        </a:rPr>
                        <a:t>Pendant</a:t>
                      </a:r>
                    </a:p>
                  </a:txBody>
                  <a:tcPr/>
                </a:tc>
                <a:tc>
                  <a:txBody>
                    <a:bodyPr/>
                    <a:lstStyle/>
                    <a:p>
                      <a:pPr algn="ctr"/>
                      <a:r>
                        <a:rPr lang="fr-BE" b="1" i="1" dirty="0">
                          <a:solidFill>
                            <a:srgbClr val="292929"/>
                          </a:solidFill>
                        </a:rPr>
                        <a:t>Nom</a:t>
                      </a:r>
                    </a:p>
                  </a:txBody>
                  <a:tcPr/>
                </a:tc>
                <a:tc>
                  <a:txBody>
                    <a:bodyPr/>
                    <a:lstStyle/>
                    <a:p>
                      <a:pPr algn="ctr"/>
                      <a:r>
                        <a:rPr lang="fr-BE" b="1" i="1" dirty="0">
                          <a:solidFill>
                            <a:srgbClr val="292929"/>
                          </a:solidFill>
                        </a:rPr>
                        <a:t>Date</a:t>
                      </a:r>
                    </a:p>
                  </a:txBody>
                  <a:tcPr/>
                </a:tc>
                <a:tc>
                  <a:txBody>
                    <a:bodyPr/>
                    <a:lstStyle/>
                    <a:p>
                      <a:pPr algn="ctr"/>
                      <a:r>
                        <a:rPr lang="fr-BE" b="1" i="1" dirty="0">
                          <a:solidFill>
                            <a:srgbClr val="292929"/>
                          </a:solidFill>
                        </a:rPr>
                        <a:t>Remarques</a:t>
                      </a:r>
                    </a:p>
                  </a:txBody>
                  <a:tcPr/>
                </a:tc>
                <a:extLst>
                  <a:ext uri="{0D108BD9-81ED-4DB2-BD59-A6C34878D82A}">
                    <a16:rowId xmlns:a16="http://schemas.microsoft.com/office/drawing/2014/main" val="10000"/>
                  </a:ext>
                </a:extLst>
              </a:tr>
              <a:tr h="370840">
                <a:tc>
                  <a:txBody>
                    <a:bodyPr/>
                    <a:lstStyle/>
                    <a:p>
                      <a:pPr algn="ctr"/>
                      <a:r>
                        <a:rPr lang="fr-BE" b="0" i="1" dirty="0">
                          <a:solidFill>
                            <a:srgbClr val="292929"/>
                          </a:solidFill>
                          <a:latin typeface="Comic Sans MS" pitchFamily="66" charset="0"/>
                        </a:rPr>
                        <a:t>BBQ</a:t>
                      </a:r>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sz="1800" i="1" kern="1200" dirty="0">
                          <a:solidFill>
                            <a:srgbClr val="0000FF"/>
                          </a:solidFill>
                          <a:effectLst/>
                          <a:latin typeface="Comic Sans MS" panose="030F0702030302020204" pitchFamily="66" charset="0"/>
                          <a:ea typeface="+mn-ea"/>
                          <a:cs typeface="+mn-cs"/>
                        </a:rPr>
                        <a:t>BOURGUIGNON  Guy </a:t>
                      </a:r>
                      <a:endParaRPr lang="fr-BE" b="0" i="1" dirty="0">
                        <a:solidFill>
                          <a:srgbClr val="0000FF"/>
                        </a:solidFill>
                        <a:latin typeface="Comic Sans MS" pitchFamily="66" charset="0"/>
                      </a:endParaRPr>
                    </a:p>
                  </a:txBody>
                  <a:tcPr>
                    <a:noFill/>
                  </a:tcPr>
                </a:tc>
                <a:tc>
                  <a:txBody>
                    <a:bodyPr/>
                    <a:lstStyle/>
                    <a:p>
                      <a:pPr algn="ctr"/>
                      <a:r>
                        <a:rPr lang="fr-BE" b="0" i="1" dirty="0">
                          <a:solidFill>
                            <a:srgbClr val="0000FF"/>
                          </a:solidFill>
                          <a:latin typeface="Comic Sans MS" pitchFamily="66" charset="0"/>
                        </a:rPr>
                        <a:t>Orchidée</a:t>
                      </a:r>
                    </a:p>
                  </a:txBody>
                  <a:tcPr>
                    <a:noFill/>
                  </a:tcPr>
                </a:tc>
                <a:tc>
                  <a:txBody>
                    <a:bodyPr/>
                    <a:lstStyle/>
                    <a:p>
                      <a:r>
                        <a:rPr lang="fr-BE" b="0" i="1" dirty="0">
                          <a:solidFill>
                            <a:srgbClr val="0000FF"/>
                          </a:solidFill>
                          <a:latin typeface="Comic Sans MS" pitchFamily="66" charset="0"/>
                        </a:rPr>
                        <a:t>Fleurs uniquement</a:t>
                      </a:r>
                    </a:p>
                  </a:txBody>
                  <a:tcPr>
                    <a:noFill/>
                  </a:tcPr>
                </a:tc>
                <a:extLst>
                  <a:ext uri="{0D108BD9-81ED-4DB2-BD59-A6C34878D82A}">
                    <a16:rowId xmlns:a16="http://schemas.microsoft.com/office/drawing/2014/main" val="10004"/>
                  </a:ext>
                </a:extLst>
              </a:tr>
              <a:tr h="370840">
                <a:tc>
                  <a:txBody>
                    <a:bodyPr/>
                    <a:lstStyle/>
                    <a:p>
                      <a:pPr algn="ctr"/>
                      <a:r>
                        <a:rPr lang="fr-BE" b="0" i="1" dirty="0">
                          <a:solidFill>
                            <a:srgbClr val="292929"/>
                          </a:solidFill>
                          <a:latin typeface="Comic Sans MS" pitchFamily="66" charset="0"/>
                        </a:rPr>
                        <a:t>BBQ</a:t>
                      </a:r>
                    </a:p>
                  </a:txBody>
                  <a:tcPr>
                    <a:solidFill>
                      <a:srgbClr val="CCFFFF"/>
                    </a:solidFill>
                  </a:tcPr>
                </a:tc>
                <a:tc>
                  <a:txBody>
                    <a:bodyPr/>
                    <a:lstStyle/>
                    <a:p>
                      <a:r>
                        <a:rPr lang="fr-BE" sz="1800" i="1" kern="1200" dirty="0">
                          <a:solidFill>
                            <a:srgbClr val="0000FF"/>
                          </a:solidFill>
                          <a:effectLst/>
                          <a:latin typeface="Comic Sans MS" panose="030F0702030302020204" pitchFamily="66" charset="0"/>
                          <a:ea typeface="+mn-ea"/>
                          <a:cs typeface="+mn-cs"/>
                        </a:rPr>
                        <a:t>PIGARELLA Guy </a:t>
                      </a:r>
                      <a:endParaRPr lang="fr-BE" b="0" i="1" dirty="0">
                        <a:solidFill>
                          <a:srgbClr val="0000FF"/>
                        </a:solidFill>
                        <a:latin typeface="Comic Sans MS" pitchFamily="66" charset="0"/>
                      </a:endParaRPr>
                    </a:p>
                  </a:txBody>
                  <a:tcPr>
                    <a:solidFill>
                      <a:srgbClr val="CC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Orchidée</a:t>
                      </a:r>
                    </a:p>
                  </a:txBody>
                  <a:tcPr>
                    <a:solidFill>
                      <a:srgbClr val="CC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Fleurs uniquement</a:t>
                      </a:r>
                    </a:p>
                  </a:txBody>
                  <a:tcPr>
                    <a:solidFill>
                      <a:srgbClr val="CCFFFF"/>
                    </a:solidFill>
                  </a:tcPr>
                </a:tc>
                <a:extLst>
                  <a:ext uri="{0D108BD9-81ED-4DB2-BD59-A6C34878D82A}">
                    <a16:rowId xmlns:a16="http://schemas.microsoft.com/office/drawing/2014/main" val="10005"/>
                  </a:ext>
                </a:extLst>
              </a:tr>
              <a:tr h="370840">
                <a:tc>
                  <a:txBody>
                    <a:bodyPr/>
                    <a:lstStyle/>
                    <a:p>
                      <a:pPr algn="ctr"/>
                      <a:r>
                        <a:rPr lang="fr-BE" b="0" i="1" dirty="0">
                          <a:solidFill>
                            <a:srgbClr val="292929"/>
                          </a:solidFill>
                          <a:latin typeface="Comic Sans MS" pitchFamily="66" charset="0"/>
                        </a:rPr>
                        <a:t>BBQ</a:t>
                      </a:r>
                    </a:p>
                  </a:txBody>
                  <a:tcPr/>
                </a:tc>
                <a:tc>
                  <a:txBody>
                    <a:bodyPr/>
                    <a:lstStyle/>
                    <a:p>
                      <a:r>
                        <a:rPr lang="fr-BE" b="0" i="1" dirty="0">
                          <a:solidFill>
                            <a:srgbClr val="0000FF"/>
                          </a:solidFill>
                          <a:latin typeface="Comic Sans MS" pitchFamily="66" charset="0"/>
                        </a:rPr>
                        <a:t>COLSON Michel</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Diamant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Fleurs uniquement</a:t>
                      </a:r>
                    </a:p>
                  </a:txBody>
                  <a:tcPr/>
                </a:tc>
                <a:extLst>
                  <a:ext uri="{0D108BD9-81ED-4DB2-BD59-A6C34878D82A}">
                    <a16:rowId xmlns:a16="http://schemas.microsoft.com/office/drawing/2014/main" val="10007"/>
                  </a:ext>
                </a:extLst>
              </a:tr>
              <a:tr h="370840">
                <a:tc>
                  <a:txBody>
                    <a:bodyPr/>
                    <a:lstStyle/>
                    <a:p>
                      <a:pPr algn="ctr"/>
                      <a:r>
                        <a:rPr lang="fr-BE" b="0" i="1" dirty="0">
                          <a:solidFill>
                            <a:srgbClr val="292929"/>
                          </a:solidFill>
                          <a:latin typeface="Comic Sans MS" pitchFamily="66" charset="0"/>
                        </a:rPr>
                        <a:t>BBQ</a:t>
                      </a:r>
                    </a:p>
                  </a:txBody>
                  <a:tcPr>
                    <a:solidFill>
                      <a:srgbClr val="CCFFFF"/>
                    </a:solidFill>
                  </a:tcPr>
                </a:tc>
                <a:tc>
                  <a:txBody>
                    <a:bodyPr/>
                    <a:lstStyle/>
                    <a:p>
                      <a:r>
                        <a:rPr lang="fr-BE" b="0" i="1" dirty="0">
                          <a:solidFill>
                            <a:srgbClr val="0000FF"/>
                          </a:solidFill>
                          <a:latin typeface="Comic Sans MS" pitchFamily="66" charset="0"/>
                        </a:rPr>
                        <a:t>MONSEUR Armand</a:t>
                      </a:r>
                    </a:p>
                  </a:txBody>
                  <a:tcPr>
                    <a:solidFill>
                      <a:srgbClr val="CC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Diamant</a:t>
                      </a:r>
                    </a:p>
                  </a:txBody>
                  <a:tcPr>
                    <a:solidFill>
                      <a:srgbClr val="CC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Fleurs uniquement</a:t>
                      </a:r>
                    </a:p>
                  </a:txBody>
                  <a:tcPr>
                    <a:solidFill>
                      <a:srgbClr val="CCFFFF"/>
                    </a:solidFill>
                  </a:tcPr>
                </a:tc>
                <a:extLst>
                  <a:ext uri="{0D108BD9-81ED-4DB2-BD59-A6C34878D82A}">
                    <a16:rowId xmlns:a16="http://schemas.microsoft.com/office/drawing/2014/main" val="10008"/>
                  </a:ext>
                </a:extLst>
              </a:tr>
              <a:tr h="370840">
                <a:tc>
                  <a:txBody>
                    <a:bodyPr/>
                    <a:lstStyle/>
                    <a:p>
                      <a:pPr algn="ctr"/>
                      <a:r>
                        <a:rPr lang="fr-BE" b="0" i="1" dirty="0">
                          <a:solidFill>
                            <a:srgbClr val="292929"/>
                          </a:solidFill>
                          <a:latin typeface="Comic Sans MS" pitchFamily="66" charset="0"/>
                        </a:rPr>
                        <a:t>BBQ</a:t>
                      </a:r>
                    </a:p>
                  </a:txBody>
                  <a:tcPr>
                    <a:solidFill>
                      <a:schemeClr val="bg1">
                        <a:lumMod val="60000"/>
                        <a:lumOff val="40000"/>
                      </a:schemeClr>
                    </a:solidFill>
                  </a:tcPr>
                </a:tc>
                <a:tc>
                  <a:txBody>
                    <a:bodyPr/>
                    <a:lstStyle/>
                    <a:p>
                      <a:r>
                        <a:rPr lang="fr-BE" b="0" i="1" dirty="0">
                          <a:solidFill>
                            <a:srgbClr val="0000FF"/>
                          </a:solidFill>
                          <a:latin typeface="Comic Sans MS" pitchFamily="66" charset="0"/>
                        </a:rPr>
                        <a:t>LACROIX Adrien</a:t>
                      </a:r>
                    </a:p>
                  </a:txBody>
                  <a:tcPr>
                    <a:solidFill>
                      <a:schemeClr val="bg1">
                        <a:lumMod val="60000"/>
                        <a:lumOff val="4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Palissandre</a:t>
                      </a:r>
                    </a:p>
                  </a:txBody>
                  <a:tcPr>
                    <a:solidFill>
                      <a:schemeClr val="bg1">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Fleurs uniquement</a:t>
                      </a:r>
                    </a:p>
                  </a:txBody>
                  <a:tcPr>
                    <a:solidFill>
                      <a:schemeClr val="bg1">
                        <a:lumMod val="60000"/>
                        <a:lumOff val="40000"/>
                      </a:schemeClr>
                    </a:solidFill>
                  </a:tcPr>
                </a:tc>
                <a:extLst>
                  <a:ext uri="{0D108BD9-81ED-4DB2-BD59-A6C34878D82A}">
                    <a16:rowId xmlns:a16="http://schemas.microsoft.com/office/drawing/2014/main" val="3463732478"/>
                  </a:ext>
                </a:extLst>
              </a:tr>
              <a:tr h="370840">
                <a:tc>
                  <a:txBody>
                    <a:bodyPr/>
                    <a:lstStyle/>
                    <a:p>
                      <a:pPr algn="ctr"/>
                      <a:r>
                        <a:rPr lang="fr-BE" b="0" i="1" dirty="0">
                          <a:solidFill>
                            <a:srgbClr val="292929"/>
                          </a:solidFill>
                          <a:latin typeface="Comic Sans MS" pitchFamily="66" charset="0"/>
                        </a:rPr>
                        <a:t>BBQ</a:t>
                      </a:r>
                    </a:p>
                  </a:txBody>
                  <a:tcPr>
                    <a:solidFill>
                      <a:srgbClr val="CCFFFF"/>
                    </a:solidFill>
                  </a:tcPr>
                </a:tc>
                <a:tc>
                  <a:txBody>
                    <a:bodyPr/>
                    <a:lstStyle/>
                    <a:p>
                      <a:r>
                        <a:rPr lang="fr-BE" b="0" i="1" dirty="0">
                          <a:solidFill>
                            <a:srgbClr val="0000FF"/>
                          </a:solidFill>
                          <a:latin typeface="Comic Sans MS" pitchFamily="66" charset="0"/>
                        </a:rPr>
                        <a:t>RANDOLET André</a:t>
                      </a:r>
                    </a:p>
                  </a:txBody>
                  <a:tcPr>
                    <a:solidFill>
                      <a:srgbClr val="CC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Or 2021</a:t>
                      </a:r>
                    </a:p>
                  </a:txBody>
                  <a:tcPr>
                    <a:solidFill>
                      <a:srgbClr val="CCFFFF"/>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BE" b="0" i="1" dirty="0">
                          <a:solidFill>
                            <a:srgbClr val="0000FF"/>
                          </a:solidFill>
                          <a:latin typeface="Comic Sans MS" pitchFamily="66" charset="0"/>
                        </a:rPr>
                        <a:t>Plaquette + Fleurs</a:t>
                      </a:r>
                    </a:p>
                  </a:txBody>
                  <a:tcPr>
                    <a:solidFill>
                      <a:srgbClr val="CCFFFF"/>
                    </a:solidFill>
                  </a:tcPr>
                </a:tc>
                <a:extLst>
                  <a:ext uri="{0D108BD9-81ED-4DB2-BD59-A6C34878D82A}">
                    <a16:rowId xmlns:a16="http://schemas.microsoft.com/office/drawing/2014/main" val="321466816"/>
                  </a:ext>
                </a:extLst>
              </a:tr>
            </a:tbl>
          </a:graphicData>
        </a:graphic>
      </p:graphicFrame>
      <p:sp>
        <p:nvSpPr>
          <p:cNvPr id="1026" name="AutoShape 2" descr="Résultat de recherche d'images pour &quot;noce de mariag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1028" name="Picture 4" descr="Résultat de recherche d'images pour &quot;noce de mariage&quot;"/>
          <p:cNvPicPr>
            <a:picLocks noChangeAspect="1" noChangeArrowheads="1" noCrop="1"/>
          </p:cNvPicPr>
          <p:nvPr/>
        </p:nvPicPr>
        <p:blipFill>
          <a:blip r:embed="rId2" cstate="print"/>
          <a:srcRect/>
          <a:stretch>
            <a:fillRect/>
          </a:stretch>
        </p:blipFill>
        <p:spPr bwMode="auto">
          <a:xfrm>
            <a:off x="395536" y="5370886"/>
            <a:ext cx="1643074" cy="1085107"/>
          </a:xfrm>
          <a:prstGeom prst="rect">
            <a:avLst/>
          </a:prstGeom>
          <a:noFill/>
        </p:spPr>
      </p:pic>
      <p:pic>
        <p:nvPicPr>
          <p:cNvPr id="1032" name="Picture 8" descr="Résultat de recherche d'images pour &quot;noce de mariage&quot;"/>
          <p:cNvPicPr>
            <a:picLocks noChangeAspect="1" noChangeArrowheads="1"/>
          </p:cNvPicPr>
          <p:nvPr/>
        </p:nvPicPr>
        <p:blipFill>
          <a:blip r:embed="rId3"/>
          <a:srcRect/>
          <a:stretch>
            <a:fillRect/>
          </a:stretch>
        </p:blipFill>
        <p:spPr bwMode="auto">
          <a:xfrm>
            <a:off x="2009676" y="4635906"/>
            <a:ext cx="1907564" cy="1074138"/>
          </a:xfrm>
          <a:prstGeom prst="rect">
            <a:avLst/>
          </a:prstGeom>
          <a:noFill/>
        </p:spPr>
      </p:pic>
      <p:sp>
        <p:nvSpPr>
          <p:cNvPr id="11" name="TextBox 10"/>
          <p:cNvSpPr txBox="1"/>
          <p:nvPr/>
        </p:nvSpPr>
        <p:spPr>
          <a:xfrm>
            <a:off x="4036211" y="4801474"/>
            <a:ext cx="5089855" cy="646331"/>
          </a:xfrm>
          <a:prstGeom prst="rect">
            <a:avLst/>
          </a:prstGeom>
          <a:noFill/>
        </p:spPr>
        <p:txBody>
          <a:bodyPr wrap="none" rtlCol="0">
            <a:spAutoFit/>
          </a:bodyPr>
          <a:lstStyle/>
          <a:p>
            <a:r>
              <a:rPr lang="fr-BE" i="1" dirty="0">
                <a:solidFill>
                  <a:srgbClr val="0000FF"/>
                </a:solidFill>
                <a:latin typeface="Comic Sans MS" pitchFamily="66" charset="0"/>
              </a:rPr>
              <a:t>01 plaquette Or pour 2021 = </a:t>
            </a:r>
            <a:r>
              <a:rPr lang="fr-BE" i="1" dirty="0">
                <a:solidFill>
                  <a:srgbClr val="00B050"/>
                </a:solidFill>
                <a:latin typeface="Comic Sans MS" pitchFamily="66" charset="0"/>
              </a:rPr>
              <a:t>Jean-Marie Kalin</a:t>
            </a:r>
          </a:p>
          <a:p>
            <a:r>
              <a:rPr lang="fr-BE" i="1" dirty="0">
                <a:solidFill>
                  <a:srgbClr val="0000FF"/>
                </a:solidFill>
                <a:latin typeface="Comic Sans MS" pitchFamily="66" charset="0"/>
              </a:rPr>
              <a:t>Fleurs  = </a:t>
            </a:r>
            <a:r>
              <a:rPr lang="fr-BE" i="1" dirty="0">
                <a:solidFill>
                  <a:srgbClr val="00B050"/>
                </a:solidFill>
                <a:latin typeface="Comic Sans MS" pitchFamily="66" charset="0"/>
              </a:rPr>
              <a:t>Daniel Delmée</a:t>
            </a:r>
            <a:endParaRPr lang="fr-BE" i="1" dirty="0">
              <a:solidFill>
                <a:srgbClr val="0000FF"/>
              </a:solidFill>
              <a:latin typeface="Comic Sans MS"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6554867" cy="1752592"/>
          </a:xfrm>
        </p:spPr>
        <p:txBody>
          <a:bodyPr>
            <a:normAutofit lnSpcReduction="10000"/>
          </a:bodyPr>
          <a:lstStyle/>
          <a:p>
            <a:pPr algn="ctr">
              <a:buNone/>
            </a:pPr>
            <a:r>
              <a:rPr lang="fr-BE" sz="3600" i="1" u="sng" dirty="0">
                <a:solidFill>
                  <a:srgbClr val="0000FF"/>
                </a:solidFill>
                <a:latin typeface="Comic Sans MS" panose="030F0702030302020204" pitchFamily="66" charset="0"/>
              </a:rPr>
              <a:t>3 – 5  Organisation de l’AG du 25 mars 2021 </a:t>
            </a:r>
          </a:p>
          <a:p>
            <a:pPr algn="ctr">
              <a:buNone/>
            </a:pPr>
            <a:r>
              <a:rPr lang="fr-BE" sz="2400" b="1" i="1" u="sng" dirty="0">
                <a:solidFill>
                  <a:srgbClr val="FF0000"/>
                </a:solidFill>
                <a:latin typeface="Comic Sans MS" panose="030F0702030302020204" pitchFamily="66" charset="0"/>
              </a:rPr>
              <a:t>Adaptation avec le BBQ du 10 juin 2021</a:t>
            </a:r>
            <a:endParaRPr lang="fr-BE" sz="2400" i="1" u="sng" dirty="0">
              <a:solidFill>
                <a:srgbClr val="0000FF"/>
              </a:solidFill>
              <a:latin typeface="Comic Sans MS" panose="030F0702030302020204" pitchFamily="66" charset="0"/>
            </a:endParaRPr>
          </a:p>
          <a:p>
            <a:pPr algn="ct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12</a:t>
            </a:fld>
            <a:endParaRPr lang="fr-BE" dirty="0"/>
          </a:p>
        </p:txBody>
      </p:sp>
      <p:sp>
        <p:nvSpPr>
          <p:cNvPr id="5" name="Title 4"/>
          <p:cNvSpPr>
            <a:spLocks noGrp="1"/>
          </p:cNvSpPr>
          <p:nvPr>
            <p:ph type="title"/>
          </p:nvPr>
        </p:nvSpPr>
        <p:spPr>
          <a:xfrm>
            <a:off x="571472" y="1928802"/>
            <a:ext cx="7681938" cy="4376750"/>
          </a:xfrm>
        </p:spPr>
        <p:txBody>
          <a:bodyPr>
            <a:normAutofit fontScale="90000"/>
          </a:bodyPr>
          <a:lstStyle/>
          <a:p>
            <a:r>
              <a:rPr lang="fr-BE" sz="1800" i="1" u="sng" cap="none" dirty="0">
                <a:solidFill>
                  <a:srgbClr val="0000FF"/>
                </a:solidFill>
                <a:latin typeface="Comic Sans MS" pitchFamily="66" charset="0"/>
              </a:rPr>
              <a:t>Une partie (noces - membre d’HONNEUR) peut se faire pendant l’apéro</a:t>
            </a:r>
            <a:br>
              <a:rPr lang="fr-BE" sz="1800" i="1" u="sng" cap="none" dirty="0">
                <a:solidFill>
                  <a:srgbClr val="0000FF"/>
                </a:solidFill>
                <a:latin typeface="Comic Sans MS" pitchFamily="66" charset="0"/>
              </a:rPr>
            </a:br>
            <a:br>
              <a:rPr lang="fr-BE" sz="1800" i="1" u="sng" cap="none" dirty="0">
                <a:solidFill>
                  <a:srgbClr val="0000FF"/>
                </a:solidFill>
                <a:latin typeface="Comic Sans MS" pitchFamily="66" charset="0"/>
              </a:rPr>
            </a:br>
            <a:r>
              <a:rPr lang="fr-BE" sz="1800" i="1" u="sng" cap="none" dirty="0">
                <a:solidFill>
                  <a:srgbClr val="0000FF"/>
                </a:solidFill>
                <a:latin typeface="Comic Sans MS" pitchFamily="66" charset="0"/>
              </a:rPr>
              <a:t>Pour pouvoir participer à l’activité, les membres doivent:</a:t>
            </a:r>
            <a:br>
              <a:rPr lang="fr-BE" sz="1800" i="1" cap="none" dirty="0">
                <a:solidFill>
                  <a:srgbClr val="FF0000"/>
                </a:solidFill>
                <a:latin typeface="Comic Sans MS" pitchFamily="66" charset="0"/>
              </a:rPr>
            </a:br>
            <a:br>
              <a:rPr lang="fr-BE" sz="1800" i="1" cap="none" dirty="0">
                <a:solidFill>
                  <a:srgbClr val="FF0000"/>
                </a:solidFill>
                <a:latin typeface="Comic Sans MS" pitchFamily="66" charset="0"/>
              </a:rPr>
            </a:br>
            <a:r>
              <a:rPr lang="fr-BE" sz="1800" i="1" cap="none" dirty="0">
                <a:solidFill>
                  <a:srgbClr val="FF0000"/>
                </a:solidFill>
                <a:latin typeface="Comic Sans MS" pitchFamily="66" charset="0"/>
              </a:rPr>
              <a:t>Ils doivent être en ordre de cotisation 2021.</a:t>
            </a:r>
            <a:br>
              <a:rPr lang="fr-BE" sz="1800" i="1" cap="none" dirty="0">
                <a:solidFill>
                  <a:srgbClr val="FF0000"/>
                </a:solidFill>
                <a:latin typeface="Comic Sans MS" pitchFamily="66" charset="0"/>
              </a:rPr>
            </a:br>
            <a:br>
              <a:rPr lang="fr-BE" sz="1800" i="1" cap="none" dirty="0">
                <a:solidFill>
                  <a:srgbClr val="FF0000"/>
                </a:solidFill>
                <a:latin typeface="Comic Sans MS" pitchFamily="66" charset="0"/>
              </a:rPr>
            </a:br>
            <a:r>
              <a:rPr lang="fr-BE" sz="1800" i="1" cap="none" dirty="0">
                <a:solidFill>
                  <a:srgbClr val="FF0000"/>
                </a:solidFill>
                <a:latin typeface="Comic Sans MS" pitchFamily="66" charset="0"/>
              </a:rPr>
              <a:t>Doivent participer à l’AG.</a:t>
            </a:r>
            <a:br>
              <a:rPr lang="fr-BE" sz="1800" i="1" cap="none" dirty="0">
                <a:solidFill>
                  <a:srgbClr val="FF0000"/>
                </a:solidFill>
                <a:latin typeface="Comic Sans MS" pitchFamily="66" charset="0"/>
              </a:rPr>
            </a:br>
            <a:br>
              <a:rPr lang="fr-BE" sz="1800" i="1" cap="none" dirty="0">
                <a:solidFill>
                  <a:srgbClr val="FF0000"/>
                </a:solidFill>
                <a:latin typeface="Comic Sans MS" pitchFamily="66" charset="0"/>
              </a:rPr>
            </a:br>
            <a:r>
              <a:rPr lang="fr-BE" sz="1800" i="1" cap="none" dirty="0">
                <a:solidFill>
                  <a:srgbClr val="FF0000"/>
                </a:solidFill>
                <a:latin typeface="Comic Sans MS" pitchFamily="66" charset="0"/>
              </a:rPr>
              <a:t>Ne sera pas reporté (sauf cas de force majeur).</a:t>
            </a:r>
            <a:br>
              <a:rPr lang="fr-BE" sz="1800" i="1" cap="none" dirty="0">
                <a:solidFill>
                  <a:srgbClr val="FF0000"/>
                </a:solidFill>
                <a:latin typeface="Comic Sans MS" pitchFamily="66" charset="0"/>
              </a:rPr>
            </a:br>
            <a:br>
              <a:rPr lang="fr-BE" sz="1800" i="1" cap="none" dirty="0">
                <a:solidFill>
                  <a:srgbClr val="FF0000"/>
                </a:solidFill>
                <a:latin typeface="Comic Sans MS" pitchFamily="66" charset="0"/>
              </a:rPr>
            </a:br>
            <a:r>
              <a:rPr lang="fr-BE" sz="1800" i="1" cap="none" dirty="0">
                <a:solidFill>
                  <a:srgbClr val="0000FF"/>
                </a:solidFill>
                <a:latin typeface="Comic Sans MS" pitchFamily="66" charset="0"/>
              </a:rPr>
              <a:t>Responsable plaquettes 2020 &amp; 2021 = </a:t>
            </a:r>
            <a:r>
              <a:rPr lang="fr-BE" sz="1800" i="1" cap="none" dirty="0">
                <a:solidFill>
                  <a:srgbClr val="00B050"/>
                </a:solidFill>
                <a:latin typeface="Comic Sans MS" pitchFamily="66" charset="0"/>
              </a:rPr>
              <a:t>Jean-Marie Kalin (en ordre)</a:t>
            </a:r>
            <a:br>
              <a:rPr lang="fr-BE" sz="1800" i="1" cap="none" dirty="0">
                <a:solidFill>
                  <a:srgbClr val="00B050"/>
                </a:solidFill>
                <a:latin typeface="Comic Sans MS" pitchFamily="66" charset="0"/>
              </a:rPr>
            </a:br>
            <a:br>
              <a:rPr lang="fr-BE" sz="1800" i="1" cap="none" dirty="0">
                <a:solidFill>
                  <a:srgbClr val="00B050"/>
                </a:solidFill>
                <a:latin typeface="Comic Sans MS" pitchFamily="66" charset="0"/>
              </a:rPr>
            </a:br>
            <a:r>
              <a:rPr lang="fr-BE" sz="1800" i="1" cap="none" dirty="0">
                <a:solidFill>
                  <a:srgbClr val="0000FF"/>
                </a:solidFill>
                <a:latin typeface="Comic Sans MS" pitchFamily="66" charset="0"/>
              </a:rPr>
              <a:t>Responsable achat des fleurs = </a:t>
            </a:r>
            <a:r>
              <a:rPr lang="fr-BE" sz="1800" i="1" cap="none" dirty="0">
                <a:solidFill>
                  <a:srgbClr val="00B050"/>
                </a:solidFill>
                <a:latin typeface="Comic Sans MS" pitchFamily="66" charset="0"/>
              </a:rPr>
              <a:t>Daniel Delmée</a:t>
            </a:r>
            <a:br>
              <a:rPr lang="fr-BE" sz="1800" i="1" cap="none" dirty="0">
                <a:solidFill>
                  <a:srgbClr val="00B050"/>
                </a:solidFill>
                <a:latin typeface="Comic Sans MS" pitchFamily="66" charset="0"/>
              </a:rPr>
            </a:br>
            <a:br>
              <a:rPr lang="fr-BE" sz="1800" i="1" cap="none" dirty="0">
                <a:solidFill>
                  <a:srgbClr val="00B050"/>
                </a:solidFill>
                <a:latin typeface="Comic Sans MS" pitchFamily="66" charset="0"/>
              </a:rPr>
            </a:br>
            <a:r>
              <a:rPr lang="fr-BE" sz="1800" i="1" cap="none" dirty="0">
                <a:solidFill>
                  <a:srgbClr val="0000FF"/>
                </a:solidFill>
                <a:latin typeface="Comic Sans MS" pitchFamily="66" charset="0"/>
              </a:rPr>
              <a:t>Responsable parchemin  et cadre  « Honneur » = </a:t>
            </a:r>
            <a:r>
              <a:rPr lang="fr-BE" sz="1800" i="1" cap="none" dirty="0">
                <a:solidFill>
                  <a:srgbClr val="00B050"/>
                </a:solidFill>
                <a:latin typeface="Comic Sans MS" pitchFamily="66" charset="0"/>
              </a:rPr>
              <a:t>Daniel Delmée </a:t>
            </a:r>
            <a:br>
              <a:rPr lang="fr-BE" sz="1800" i="1" cap="none" dirty="0">
                <a:solidFill>
                  <a:srgbClr val="00B050"/>
                </a:solidFill>
                <a:latin typeface="Comic Sans MS" pitchFamily="66" charset="0"/>
              </a:rPr>
            </a:br>
            <a:br>
              <a:rPr lang="fr-BE" sz="1800" i="1" cap="none" dirty="0">
                <a:solidFill>
                  <a:srgbClr val="00B050"/>
                </a:solidFill>
                <a:latin typeface="Comic Sans MS" pitchFamily="66" charset="0"/>
              </a:rPr>
            </a:br>
            <a:r>
              <a:rPr lang="fr-BE" sz="1800" i="1" cap="none" dirty="0">
                <a:solidFill>
                  <a:srgbClr val="0000FF"/>
                </a:solidFill>
                <a:latin typeface="Comic Sans MS" pitchFamily="66" charset="0"/>
              </a:rPr>
              <a:t>Demander un petit CV = </a:t>
            </a:r>
            <a:r>
              <a:rPr lang="fr-BE" sz="1800" i="1" cap="none" dirty="0">
                <a:solidFill>
                  <a:srgbClr val="00B050"/>
                </a:solidFill>
                <a:latin typeface="Comic Sans MS" pitchFamily="66" charset="0"/>
              </a:rPr>
              <a:t>Jean-Marc Wuillaume</a:t>
            </a:r>
            <a:endParaRPr lang="fr-BE" sz="1800" i="1" cap="none" dirty="0">
              <a:solidFill>
                <a:srgbClr val="0000FF"/>
              </a:solidFill>
              <a:latin typeface="Comic Sans MS" pitchFamily="66" charset="0"/>
            </a:endParaRPr>
          </a:p>
        </p:txBody>
      </p:sp>
      <p:pic>
        <p:nvPicPr>
          <p:cNvPr id="1026" name="Picture 2"/>
          <p:cNvPicPr>
            <a:picLocks noChangeAspect="1" noChangeArrowheads="1"/>
          </p:cNvPicPr>
          <p:nvPr/>
        </p:nvPicPr>
        <p:blipFill>
          <a:blip r:embed="rId2">
            <a:clrChange>
              <a:clrFrom>
                <a:srgbClr val="FBFBFB"/>
              </a:clrFrom>
              <a:clrTo>
                <a:srgbClr val="FBFBFB">
                  <a:alpha val="0"/>
                </a:srgbClr>
              </a:clrTo>
            </a:clrChange>
          </a:blip>
          <a:srcRect/>
          <a:stretch>
            <a:fillRect/>
          </a:stretch>
        </p:blipFill>
        <p:spPr bwMode="auto">
          <a:xfrm>
            <a:off x="7000892" y="2643182"/>
            <a:ext cx="1524392" cy="101441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63153" y="3150389"/>
            <a:ext cx="1343025" cy="85248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834088" y="5753651"/>
            <a:ext cx="1881184" cy="989503"/>
          </a:xfrm>
          <a:prstGeom prst="rect">
            <a:avLst/>
          </a:prstGeom>
          <a:noFill/>
          <a:ln w="9525">
            <a:noFill/>
            <a:miter lim="800000"/>
            <a:headEnd/>
            <a:tailEnd/>
          </a:ln>
          <a:effectLst/>
        </p:spPr>
      </p:pic>
      <p:pic>
        <p:nvPicPr>
          <p:cNvPr id="1030" name="Picture 6" descr="Livraison de fleurs en Belgique et à l'international "/>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143768" y="4094307"/>
            <a:ext cx="1428760" cy="142876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500174"/>
            <a:ext cx="3286148" cy="1000132"/>
          </a:xfrm>
        </p:spPr>
        <p:txBody>
          <a:bodyPr>
            <a:normAutofit/>
          </a:bodyPr>
          <a:lstStyle/>
          <a:p>
            <a:r>
              <a:rPr lang="fr-BE" sz="2400" i="1" cap="none" dirty="0">
                <a:solidFill>
                  <a:srgbClr val="FF6600"/>
                </a:solidFill>
                <a:latin typeface="Comic Sans MS" pitchFamily="66" charset="0"/>
              </a:rPr>
              <a:t>Pas de changement  </a:t>
            </a:r>
          </a:p>
        </p:txBody>
      </p:sp>
      <p:sp>
        <p:nvSpPr>
          <p:cNvPr id="3" name="Content Placeholder 2"/>
          <p:cNvSpPr>
            <a:spLocks noGrp="1"/>
          </p:cNvSpPr>
          <p:nvPr>
            <p:ph idx="1"/>
          </p:nvPr>
        </p:nvSpPr>
        <p:spPr>
          <a:xfrm>
            <a:off x="533400" y="533400"/>
            <a:ext cx="6554867" cy="1252526"/>
          </a:xfrm>
        </p:spPr>
        <p:txBody>
          <a:bodyPr/>
          <a:lstStyle/>
          <a:p>
            <a:pPr marL="0" lvl="0" indent="0" algn="ctr">
              <a:buNone/>
            </a:pPr>
            <a:r>
              <a:rPr lang="fr-BE" sz="3600" i="1" u="sng" dirty="0">
                <a:solidFill>
                  <a:srgbClr val="0000FF"/>
                </a:solidFill>
                <a:latin typeface="Comic Sans MS" pitchFamily="66" charset="0"/>
              </a:rPr>
              <a:t>4 – Cotisation 2022</a:t>
            </a:r>
            <a:endParaRPr lang="fr-BE" sz="3600" i="1" u="sng" dirty="0"/>
          </a:p>
          <a:p>
            <a:endParaRPr lang="fr-BE" dirty="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7C119D3-B58D-46FA-B0B3-B02207F6499F}" type="slidenum">
              <a:rPr kumimoji="0" lang="fr-BE" sz="2800" b="0" i="0" u="none" strike="noStrike" kern="1200" cap="none" spc="0" normalizeH="0" baseline="0" noProof="0" smtClean="0">
                <a:ln>
                  <a:noFill/>
                </a:ln>
                <a:solidFill>
                  <a:srgbClr val="BFBFBF">
                    <a:lumMod val="50000"/>
                  </a:srgbClr>
                </a:solidFill>
                <a:effectLst/>
                <a:uLnTx/>
                <a:uFillTx/>
                <a:latin typeface="Century Gothic"/>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BE" sz="2800" b="0" i="0" u="none" strike="noStrike" kern="1200" cap="none" spc="0" normalizeH="0" baseline="0" noProof="0" dirty="0">
              <a:ln>
                <a:noFill/>
              </a:ln>
              <a:solidFill>
                <a:srgbClr val="BFBFBF">
                  <a:lumMod val="50000"/>
                </a:srgbClr>
              </a:solidFill>
              <a:effectLst/>
              <a:uLnTx/>
              <a:uFillTx/>
              <a:latin typeface="Century Gothic"/>
              <a:ea typeface="+mn-ea"/>
              <a:cs typeface="+mn-cs"/>
            </a:endParaRPr>
          </a:p>
        </p:txBody>
      </p:sp>
      <p:sp>
        <p:nvSpPr>
          <p:cNvPr id="9" name="TextBox 8"/>
          <p:cNvSpPr txBox="1"/>
          <p:nvPr/>
        </p:nvSpPr>
        <p:spPr>
          <a:xfrm>
            <a:off x="2571736" y="2357430"/>
            <a:ext cx="3387466"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7200" b="0" i="1" u="none" strike="noStrike" kern="1200" cap="none" spc="0" normalizeH="0" baseline="0" noProof="0" dirty="0">
                <a:ln>
                  <a:noFill/>
                </a:ln>
                <a:solidFill>
                  <a:srgbClr val="0000FF"/>
                </a:solidFill>
                <a:effectLst/>
                <a:uLnTx/>
                <a:uFillTx/>
                <a:latin typeface="Comic Sans MS" pitchFamily="66" charset="0"/>
                <a:ea typeface="+mn-ea"/>
                <a:cs typeface="+mn-cs"/>
              </a:rPr>
              <a:t>12,00 €</a:t>
            </a:r>
          </a:p>
        </p:txBody>
      </p:sp>
      <p:sp>
        <p:nvSpPr>
          <p:cNvPr id="10" name="TextBox 9"/>
          <p:cNvSpPr txBox="1"/>
          <p:nvPr/>
        </p:nvSpPr>
        <p:spPr>
          <a:xfrm>
            <a:off x="500034" y="6357958"/>
            <a:ext cx="518091"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BE" sz="1800" b="0" i="1" u="none" strike="noStrike" kern="1200" cap="none" spc="0" normalizeH="0" baseline="0" noProof="0" dirty="0">
                <a:ln>
                  <a:noFill/>
                </a:ln>
                <a:solidFill>
                  <a:srgbClr val="000000"/>
                </a:solidFill>
                <a:effectLst/>
                <a:uLnTx/>
                <a:uFillTx/>
                <a:latin typeface="Century Gothic"/>
                <a:ea typeface="+mn-ea"/>
                <a:cs typeface="+mn-cs"/>
              </a:rPr>
              <a:t>X 2</a:t>
            </a:r>
          </a:p>
        </p:txBody>
      </p:sp>
      <p:pic>
        <p:nvPicPr>
          <p:cNvPr id="50178"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58016" y="1857364"/>
            <a:ext cx="2028825" cy="2257425"/>
          </a:xfrm>
          <a:prstGeom prst="rect">
            <a:avLst/>
          </a:prstGeom>
          <a:noFill/>
          <a:ln w="9525">
            <a:noFill/>
            <a:miter lim="800000"/>
            <a:headEnd/>
            <a:tailEnd/>
          </a:ln>
          <a:effectLst/>
        </p:spPr>
      </p:pic>
      <p:pic>
        <p:nvPicPr>
          <p:cNvPr id="50181" name="Picture 5"/>
          <p:cNvPicPr>
            <a:picLocks noChangeAspect="1" noChangeArrowheads="1"/>
          </p:cNvPicPr>
          <p:nvPr/>
        </p:nvPicPr>
        <p:blipFill>
          <a:blip r:embed="rId3" cstate="print">
            <a:clrChange>
              <a:clrFrom>
                <a:srgbClr val="ECECEC"/>
              </a:clrFrom>
              <a:clrTo>
                <a:srgbClr val="ECECEC">
                  <a:alpha val="0"/>
                </a:srgbClr>
              </a:clrTo>
            </a:clrChange>
          </a:blip>
          <a:srcRect/>
          <a:stretch>
            <a:fillRect/>
          </a:stretch>
        </p:blipFill>
        <p:spPr bwMode="auto">
          <a:xfrm>
            <a:off x="1785918" y="4714884"/>
            <a:ext cx="2814828" cy="1571612"/>
          </a:xfrm>
          <a:prstGeom prst="rect">
            <a:avLst/>
          </a:prstGeom>
          <a:noFill/>
          <a:ln w="9525">
            <a:noFill/>
            <a:miter lim="800000"/>
            <a:headEnd/>
            <a:tailEnd/>
          </a:ln>
          <a:effectLst/>
        </p:spPr>
      </p:pic>
      <p:pic>
        <p:nvPicPr>
          <p:cNvPr id="51202"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214942" y="5161362"/>
            <a:ext cx="1928826" cy="108496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dir="cw">
                                      <p:cBhvr override="childStyle">
                                        <p:cTn id="6" dur="500" fill="hold"/>
                                        <p:tgtEl>
                                          <p:spTgt spid="9">
                                            <p:txEl>
                                              <p:pRg st="0" end="0"/>
                                            </p:txEl>
                                          </p:spTgt>
                                        </p:tgtEl>
                                        <p:attrNameLst>
                                          <p:attrName>style.color</p:attrName>
                                        </p:attrNameLst>
                                      </p:cBhvr>
                                      <p:by>
                                        <p:hsl h="-7200000" s="0" l="0"/>
                                      </p:by>
                                    </p:animClr>
                                    <p:animClr clrSpc="hsl" dir="cw">
                                      <p:cBhvr>
                                        <p:cTn id="7" dur="500" fill="hold"/>
                                        <p:tgtEl>
                                          <p:spTgt spid="9">
                                            <p:txEl>
                                              <p:pRg st="0" end="0"/>
                                            </p:txEl>
                                          </p:spTgt>
                                        </p:tgtEl>
                                        <p:attrNameLst>
                                          <p:attrName>fillcolor</p:attrName>
                                        </p:attrNameLst>
                                      </p:cBhvr>
                                      <p:by>
                                        <p:hsl h="-7200000" s="0" l="0"/>
                                      </p:by>
                                    </p:animClr>
                                    <p:animClr clrSpc="hsl" dir="cw">
                                      <p:cBhvr>
                                        <p:cTn id="8" dur="500" fill="hold"/>
                                        <p:tgtEl>
                                          <p:spTgt spid="9">
                                            <p:txEl>
                                              <p:pRg st="0" end="0"/>
                                            </p:txEl>
                                          </p:spTgt>
                                        </p:tgtEl>
                                        <p:attrNameLst>
                                          <p:attrName>stroke.color</p:attrName>
                                        </p:attrNameLst>
                                      </p:cBhvr>
                                      <p:by>
                                        <p:hsl h="-7200000" s="0" l="0"/>
                                      </p:by>
                                    </p:animClr>
                                    <p:set>
                                      <p:cBhvr>
                                        <p:cTn id="9"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5F2E1B77-4EDD-42EA-9F35-43B29371501F}"/>
              </a:ext>
            </a:extLst>
          </p:cNvPr>
          <p:cNvSpPr>
            <a:spLocks noGrp="1"/>
          </p:cNvSpPr>
          <p:nvPr>
            <p:ph type="sldNum" sz="quarter" idx="12"/>
          </p:nvPr>
        </p:nvSpPr>
        <p:spPr/>
        <p:txBody>
          <a:bodyPr/>
          <a:lstStyle/>
          <a:p>
            <a:fld id="{D7C119D3-B58D-46FA-B0B3-B02207F6499F}" type="slidenum">
              <a:rPr lang="fr-BE" smtClean="0"/>
              <a:pPr/>
              <a:t>14</a:t>
            </a:fld>
            <a:endParaRPr lang="fr-BE" dirty="0"/>
          </a:p>
        </p:txBody>
      </p:sp>
      <p:sp>
        <p:nvSpPr>
          <p:cNvPr id="14" name="Espace réservé du contenu 13">
            <a:extLst>
              <a:ext uri="{FF2B5EF4-FFF2-40B4-BE49-F238E27FC236}">
                <a16:creationId xmlns:a16="http://schemas.microsoft.com/office/drawing/2014/main" id="{D413A1F0-8367-4194-AA75-129D97370D20}"/>
              </a:ext>
            </a:extLst>
          </p:cNvPr>
          <p:cNvSpPr>
            <a:spLocks noGrp="1"/>
          </p:cNvSpPr>
          <p:nvPr>
            <p:ph idx="1"/>
          </p:nvPr>
        </p:nvSpPr>
        <p:spPr>
          <a:xfrm>
            <a:off x="251520" y="404664"/>
            <a:ext cx="6554867" cy="1512168"/>
          </a:xfrm>
        </p:spPr>
        <p:txBody>
          <a:bodyPr>
            <a:normAutofit/>
          </a:bodyPr>
          <a:lstStyle/>
          <a:p>
            <a:pPr marL="0" marR="0" lvl="0" indent="0" algn="ctr" defTabSz="457200" rtl="0" eaLnBrk="1" fontAlgn="auto" latinLnBrk="0" hangingPunct="1">
              <a:lnSpc>
                <a:spcPct val="100000"/>
              </a:lnSpc>
              <a:spcBef>
                <a:spcPct val="20000"/>
              </a:spcBef>
              <a:spcAft>
                <a:spcPts val="600"/>
              </a:spcAft>
              <a:buClr>
                <a:prstClr val="white"/>
              </a:buClr>
              <a:buSzPct val="80000"/>
              <a:buNone/>
              <a:tabLst/>
              <a:defRPr/>
            </a:pPr>
            <a:r>
              <a:rPr lang="fr-BE" sz="3600" i="1" u="sng" dirty="0">
                <a:solidFill>
                  <a:srgbClr val="0000FF"/>
                </a:solidFill>
                <a:latin typeface="Comic Sans MS" pitchFamily="66" charset="0"/>
              </a:rPr>
              <a:t>5 – Carnet d’adresses de l’Amicale</a:t>
            </a:r>
            <a:endParaRPr kumimoji="0" lang="fr-BE" sz="3600" b="0" i="1" u="sng" strike="noStrike" kern="1200" cap="none" spc="0" normalizeH="0" baseline="0" noProof="0" dirty="0">
              <a:ln>
                <a:noFill/>
              </a:ln>
              <a:solidFill>
                <a:srgbClr val="BFBFBF">
                  <a:lumMod val="75000"/>
                </a:srgbClr>
              </a:solidFill>
              <a:effectLst/>
              <a:uLnTx/>
              <a:uFillTx/>
              <a:latin typeface="Century Gothic"/>
              <a:ea typeface="+mn-ea"/>
              <a:cs typeface="+mn-cs"/>
            </a:endParaRPr>
          </a:p>
          <a:p>
            <a:endParaRPr lang="fr-BE" dirty="0"/>
          </a:p>
        </p:txBody>
      </p:sp>
      <p:sp>
        <p:nvSpPr>
          <p:cNvPr id="15" name="ZoneTexte 14">
            <a:extLst>
              <a:ext uri="{FF2B5EF4-FFF2-40B4-BE49-F238E27FC236}">
                <a16:creationId xmlns:a16="http://schemas.microsoft.com/office/drawing/2014/main" id="{DCE45BE6-2EFD-4A77-8E82-4A241991D82D}"/>
              </a:ext>
            </a:extLst>
          </p:cNvPr>
          <p:cNvSpPr txBox="1"/>
          <p:nvPr/>
        </p:nvSpPr>
        <p:spPr>
          <a:xfrm>
            <a:off x="212981" y="1844824"/>
            <a:ext cx="6631944" cy="2246769"/>
          </a:xfrm>
          <a:prstGeom prst="rect">
            <a:avLst/>
          </a:prstGeom>
          <a:noFill/>
        </p:spPr>
        <p:txBody>
          <a:bodyPr wrap="none" rtlCol="0">
            <a:spAutoFit/>
          </a:bodyPr>
          <a:lstStyle/>
          <a:p>
            <a:r>
              <a:rPr lang="fr-BE" i="1" dirty="0">
                <a:solidFill>
                  <a:srgbClr val="0000FF"/>
                </a:solidFill>
                <a:latin typeface="Comic Sans MS" panose="030F0702030302020204" pitchFamily="66" charset="0"/>
              </a:rPr>
              <a:t>- Ne peut pas être transmis hors du conseil d’administration</a:t>
            </a:r>
          </a:p>
          <a:p>
            <a:r>
              <a:rPr lang="fr-BE" i="1" dirty="0">
                <a:solidFill>
                  <a:srgbClr val="0000FF"/>
                </a:solidFill>
                <a:latin typeface="Comic Sans MS" panose="030F0702030302020204" pitchFamily="66" charset="0"/>
              </a:rPr>
              <a:t>  (clause de confidentialité).</a:t>
            </a:r>
          </a:p>
          <a:p>
            <a:endParaRPr lang="fr-BE" i="1" dirty="0">
              <a:solidFill>
                <a:srgbClr val="0000FF"/>
              </a:solidFill>
              <a:latin typeface="Comic Sans MS" panose="030F0702030302020204" pitchFamily="66" charset="0"/>
            </a:endParaRPr>
          </a:p>
          <a:p>
            <a:pPr marL="285750" indent="-285750">
              <a:buFontTx/>
              <a:buChar char="-"/>
            </a:pPr>
            <a:r>
              <a:rPr lang="fr-BE" i="1" dirty="0">
                <a:solidFill>
                  <a:srgbClr val="0000FF"/>
                </a:solidFill>
                <a:latin typeface="Comic Sans MS" panose="030F0702030302020204" pitchFamily="66" charset="0"/>
              </a:rPr>
              <a:t>N’est pas terminé.</a:t>
            </a:r>
          </a:p>
          <a:p>
            <a:pPr marL="285750" indent="-285750">
              <a:buFontTx/>
              <a:buChar char="-"/>
            </a:pPr>
            <a:endParaRPr lang="fr-BE" i="1" dirty="0">
              <a:solidFill>
                <a:srgbClr val="0000FF"/>
              </a:solidFill>
              <a:latin typeface="Comic Sans MS" panose="030F0702030302020204" pitchFamily="66" charset="0"/>
            </a:endParaRPr>
          </a:p>
          <a:p>
            <a:pPr marL="285750" indent="-285750">
              <a:buFontTx/>
              <a:buChar char="-"/>
            </a:pPr>
            <a:r>
              <a:rPr lang="fr-BE" b="1" i="1" u="sng" dirty="0">
                <a:solidFill>
                  <a:schemeClr val="accent3">
                    <a:lumMod val="60000"/>
                    <a:lumOff val="40000"/>
                  </a:schemeClr>
                </a:solidFill>
                <a:latin typeface="Comic Sans MS" panose="030F0702030302020204" pitchFamily="66" charset="0"/>
              </a:rPr>
              <a:t>+/- 64 % d’adresses sont en ordre, </a:t>
            </a:r>
          </a:p>
          <a:p>
            <a:r>
              <a:rPr lang="fr-BE" b="1" i="1" dirty="0">
                <a:solidFill>
                  <a:schemeClr val="accent3">
                    <a:lumMod val="60000"/>
                    <a:lumOff val="40000"/>
                  </a:schemeClr>
                </a:solidFill>
                <a:latin typeface="Comic Sans MS" panose="030F0702030302020204" pitchFamily="66" charset="0"/>
              </a:rPr>
              <a:t>   </a:t>
            </a:r>
            <a:r>
              <a:rPr lang="fr-BE" sz="3200" b="1" i="1" u="sng" dirty="0">
                <a:solidFill>
                  <a:schemeClr val="accent3">
                    <a:lumMod val="60000"/>
                    <a:lumOff val="40000"/>
                  </a:schemeClr>
                </a:solidFill>
                <a:latin typeface="Comic Sans MS" panose="030F0702030302020204" pitchFamily="66" charset="0"/>
              </a:rPr>
              <a:t>encore un effort,</a:t>
            </a:r>
          </a:p>
        </p:txBody>
      </p:sp>
      <p:pic>
        <p:nvPicPr>
          <p:cNvPr id="16" name="Image 15">
            <a:extLst>
              <a:ext uri="{FF2B5EF4-FFF2-40B4-BE49-F238E27FC236}">
                <a16:creationId xmlns:a16="http://schemas.microsoft.com/office/drawing/2014/main" id="{26B595A7-EFF2-4F5E-8D8E-57EFD7FF0050}"/>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187624" y="4221088"/>
            <a:ext cx="1895475" cy="2409825"/>
          </a:xfrm>
          <a:prstGeom prst="rect">
            <a:avLst/>
          </a:prstGeom>
        </p:spPr>
      </p:pic>
      <p:pic>
        <p:nvPicPr>
          <p:cNvPr id="17" name="Image 16">
            <a:extLst>
              <a:ext uri="{FF2B5EF4-FFF2-40B4-BE49-F238E27FC236}">
                <a16:creationId xmlns:a16="http://schemas.microsoft.com/office/drawing/2014/main" id="{02536026-9426-4466-B129-8B120227BF7E}"/>
              </a:ext>
            </a:extLst>
          </p:cNvPr>
          <p:cNvPicPr>
            <a:picLocks noChangeAspect="1"/>
          </p:cNvPicPr>
          <p:nvPr/>
        </p:nvPicPr>
        <p:blipFill>
          <a:blip r:embed="rId3"/>
          <a:stretch>
            <a:fillRect/>
          </a:stretch>
        </p:blipFill>
        <p:spPr>
          <a:xfrm>
            <a:off x="5076056" y="2812723"/>
            <a:ext cx="2286000" cy="2000250"/>
          </a:xfrm>
          <a:prstGeom prst="rect">
            <a:avLst/>
          </a:prstGeom>
        </p:spPr>
      </p:pic>
    </p:spTree>
    <p:extLst>
      <p:ext uri="{BB962C8B-B14F-4D97-AF65-F5344CB8AC3E}">
        <p14:creationId xmlns:p14="http://schemas.microsoft.com/office/powerpoint/2010/main" val="1742444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071678"/>
            <a:ext cx="8610600" cy="4357718"/>
          </a:xfrm>
        </p:spPr>
        <p:txBody>
          <a:bodyPr>
            <a:normAutofit/>
          </a:bodyPr>
          <a:lstStyle/>
          <a:p>
            <a:br>
              <a:rPr lang="fr-BE" sz="1800" cap="none" dirty="0">
                <a:solidFill>
                  <a:srgbClr val="0000FF"/>
                </a:solidFill>
                <a:latin typeface="Comic Sans MS" pitchFamily="66" charset="0"/>
              </a:rPr>
            </a:br>
            <a:endParaRPr lang="fr-BE" sz="1800" cap="none" dirty="0">
              <a:solidFill>
                <a:srgbClr val="0000FF"/>
              </a:solidFill>
              <a:latin typeface="Comic Sans MS" pitchFamily="66" charset="0"/>
            </a:endParaRPr>
          </a:p>
        </p:txBody>
      </p:sp>
      <p:sp>
        <p:nvSpPr>
          <p:cNvPr id="3" name="Content Placeholder 2"/>
          <p:cNvSpPr>
            <a:spLocks noGrp="1"/>
          </p:cNvSpPr>
          <p:nvPr>
            <p:ph idx="1"/>
          </p:nvPr>
        </p:nvSpPr>
        <p:spPr>
          <a:xfrm>
            <a:off x="428596" y="0"/>
            <a:ext cx="6554867" cy="1752592"/>
          </a:xfrm>
        </p:spPr>
        <p:txBody>
          <a:bodyPr>
            <a:normAutofit/>
          </a:bodyPr>
          <a:lstStyle/>
          <a:p>
            <a:pPr algn="ctr">
              <a:buNone/>
            </a:pPr>
            <a:r>
              <a:rPr lang="fr-BE" sz="3600" i="1" u="sng" dirty="0">
                <a:solidFill>
                  <a:srgbClr val="0000FF"/>
                </a:solidFill>
                <a:latin typeface="Comic Sans MS" pitchFamily="66" charset="0"/>
              </a:rPr>
              <a:t>6 – Situation de notre site internet</a:t>
            </a:r>
          </a:p>
        </p:txBody>
      </p:sp>
      <p:sp>
        <p:nvSpPr>
          <p:cNvPr id="4" name="Slide Number Placeholder 3"/>
          <p:cNvSpPr>
            <a:spLocks noGrp="1"/>
          </p:cNvSpPr>
          <p:nvPr>
            <p:ph type="sldNum" sz="quarter" idx="12"/>
          </p:nvPr>
        </p:nvSpPr>
        <p:spPr/>
        <p:txBody>
          <a:bodyPr/>
          <a:lstStyle/>
          <a:p>
            <a:fld id="{D7C119D3-B58D-46FA-B0B3-B02207F6499F}" type="slidenum">
              <a:rPr lang="fr-BE" smtClean="0"/>
              <a:pPr/>
              <a:t>15</a:t>
            </a:fld>
            <a:endParaRPr lang="fr-BE" dirty="0"/>
          </a:p>
        </p:txBody>
      </p:sp>
      <p:pic>
        <p:nvPicPr>
          <p:cNvPr id="1026" name="Picture 2" descr="Résultat de recherche d'images pour &quot;site internet&quot;"/>
          <p:cNvPicPr>
            <a:picLocks noChangeAspect="1" noChangeArrowheads="1"/>
          </p:cNvPicPr>
          <p:nvPr/>
        </p:nvPicPr>
        <p:blipFill>
          <a:blip r:embed="rId2">
            <a:clrChange>
              <a:clrFrom>
                <a:srgbClr val="F3F3F3"/>
              </a:clrFrom>
              <a:clrTo>
                <a:srgbClr val="F3F3F3">
                  <a:alpha val="0"/>
                </a:srgbClr>
              </a:clrTo>
            </a:clrChange>
          </a:blip>
          <a:srcRect/>
          <a:stretch>
            <a:fillRect/>
          </a:stretch>
        </p:blipFill>
        <p:spPr bwMode="auto">
          <a:xfrm>
            <a:off x="6143636" y="5536421"/>
            <a:ext cx="2799795" cy="1321579"/>
          </a:xfrm>
          <a:prstGeom prst="rect">
            <a:avLst/>
          </a:prstGeom>
          <a:noFill/>
        </p:spPr>
      </p:pic>
      <p:pic>
        <p:nvPicPr>
          <p:cNvPr id="1028" name="Picture 4" descr="Résultat de recherche d'images pour &quot;site internet&quot;"/>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7158" y="5529326"/>
            <a:ext cx="1920396" cy="1328674"/>
          </a:xfrm>
          <a:prstGeom prst="rect">
            <a:avLst/>
          </a:prstGeom>
          <a:noFill/>
        </p:spPr>
      </p:pic>
      <p:pic>
        <p:nvPicPr>
          <p:cNvPr id="7" name="Image 4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2" y="5786454"/>
            <a:ext cx="714380" cy="761949"/>
          </a:xfrm>
          <a:prstGeom prst="rect">
            <a:avLst/>
          </a:prstGeom>
          <a:noFill/>
          <a:ln>
            <a:noFill/>
          </a:ln>
        </p:spPr>
      </p:pic>
      <p:sp>
        <p:nvSpPr>
          <p:cNvPr id="13313" name="Rectangle 1"/>
          <p:cNvSpPr>
            <a:spLocks noChangeArrowheads="1"/>
          </p:cNvSpPr>
          <p:nvPr/>
        </p:nvSpPr>
        <p:spPr bwMode="auto">
          <a:xfrm>
            <a:off x="0" y="1785926"/>
            <a:ext cx="920155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b="1" i="1" u="sng" strike="noStrike" cap="none" normalizeH="0" baseline="0" dirty="0">
                <a:ln>
                  <a:noFill/>
                </a:ln>
                <a:solidFill>
                  <a:srgbClr val="0000FF"/>
                </a:solidFill>
                <a:effectLst/>
                <a:latin typeface="Comic Sans MS" pitchFamily="66" charset="0"/>
                <a:ea typeface="Calibri" pitchFamily="34" charset="0"/>
                <a:cs typeface="Times New Roman" pitchFamily="18" charset="0"/>
              </a:rPr>
              <a:t>Site Internet de l’Amicale</a:t>
            </a:r>
            <a:endParaRPr kumimoji="0" lang="fr-BE" b="0" i="1" u="none" strike="noStrike" cap="none" normalizeH="0" baseline="0" dirty="0">
              <a:ln>
                <a:noFill/>
              </a:ln>
              <a:solidFill>
                <a:srgbClr val="0000FF"/>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sz="1100" b="0" i="0" u="none" strike="noStrike" cap="none" normalizeH="0" baseline="0" dirty="0">
                <a:ln>
                  <a:noFill/>
                </a:ln>
                <a:solidFill>
                  <a:srgbClr val="0066CC"/>
                </a:solidFill>
                <a:effectLst/>
                <a:latin typeface="Book Antiqua" pitchFamily="18" charset="0"/>
                <a:ea typeface="Times New Roman" pitchFamily="18" charset="0"/>
                <a:cs typeface="Helvetica"/>
                <a:hlinkClick r:id="rId5"/>
              </a:rPr>
              <a:t>https://www.amicale4gn.com</a:t>
            </a:r>
            <a:endParaRPr kumimoji="0" lang="fr-BE"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BE" sz="1800" b="0" i="1" u="none" strike="noStrike" cap="none" normalizeH="0" baseline="0" dirty="0">
                <a:ln>
                  <a:noFill/>
                </a:ln>
                <a:solidFill>
                  <a:srgbClr val="0000FF"/>
                </a:solidFill>
                <a:effectLst/>
                <a:latin typeface="Comic Sans MS" pitchFamily="66" charset="0"/>
                <a:ea typeface="Times New Roman" pitchFamily="18" charset="0"/>
                <a:cs typeface="Helvetica"/>
              </a:rPr>
              <a:t>Depuis sa création, les visites sur le site de l’Amicale s’élèvent à +/-</a:t>
            </a:r>
            <a:r>
              <a:rPr lang="fr-BE" b="1" i="1" dirty="0">
                <a:solidFill>
                  <a:srgbClr val="0000FF"/>
                </a:solidFill>
                <a:latin typeface="Comic Sans MS" pitchFamily="66" charset="0"/>
                <a:ea typeface="Times New Roman" pitchFamily="18" charset="0"/>
                <a:cs typeface="Helvetica"/>
              </a:rPr>
              <a:t>3300 </a:t>
            </a:r>
          </a:p>
          <a:p>
            <a:pPr marL="0" marR="0" lvl="0" indent="0" algn="l" defTabSz="914400" rtl="0" eaLnBrk="0" fontAlgn="base" latinLnBrk="0" hangingPunct="0">
              <a:lnSpc>
                <a:spcPct val="100000"/>
              </a:lnSpc>
              <a:spcBef>
                <a:spcPct val="0"/>
              </a:spcBef>
              <a:spcAft>
                <a:spcPct val="0"/>
              </a:spcAft>
              <a:buClrTx/>
              <a:buSzTx/>
              <a:tabLst/>
            </a:pPr>
            <a:r>
              <a:rPr lang="fr-BE" b="1" i="1" dirty="0">
                <a:solidFill>
                  <a:srgbClr val="0000FF"/>
                </a:solidFill>
                <a:latin typeface="Comic Sans MS" pitchFamily="66" charset="0"/>
                <a:ea typeface="Times New Roman" pitchFamily="18" charset="0"/>
                <a:cs typeface="Helvetica"/>
              </a:rPr>
              <a:t> </a:t>
            </a:r>
            <a:r>
              <a:rPr kumimoji="0" lang="fr-BE" sz="1800" b="1" i="1" u="none" strike="noStrike" cap="none" normalizeH="0" baseline="0" dirty="0">
                <a:ln>
                  <a:noFill/>
                </a:ln>
                <a:solidFill>
                  <a:srgbClr val="0000FF"/>
                </a:solidFill>
                <a:effectLst/>
                <a:latin typeface="Comic Sans MS" pitchFamily="66" charset="0"/>
                <a:ea typeface="Times New Roman" pitchFamily="18" charset="0"/>
                <a:cs typeface="Helvetica"/>
              </a:rPr>
              <a:t>connections </a:t>
            </a:r>
            <a:r>
              <a:rPr kumimoji="0" lang="fr-BE" sz="1800" b="0" i="1" u="none" strike="noStrike" cap="none" normalizeH="0" baseline="0" dirty="0">
                <a:ln>
                  <a:noFill/>
                </a:ln>
                <a:solidFill>
                  <a:srgbClr val="0000FF"/>
                </a:solidFill>
                <a:effectLst/>
                <a:latin typeface="Comic Sans MS" pitchFamily="66" charset="0"/>
                <a:ea typeface="Times New Roman" pitchFamily="18" charset="0"/>
                <a:cs typeface="Helvetica"/>
              </a:rPr>
              <a:t>à la date du </a:t>
            </a:r>
            <a:r>
              <a:rPr lang="fr-BE" i="1" dirty="0">
                <a:solidFill>
                  <a:srgbClr val="0000FF"/>
                </a:solidFill>
                <a:latin typeface="Comic Sans MS" pitchFamily="66" charset="0"/>
                <a:ea typeface="Times New Roman" pitchFamily="18" charset="0"/>
                <a:cs typeface="Helvetica"/>
              </a:rPr>
              <a:t>3</a:t>
            </a:r>
            <a:r>
              <a:rPr kumimoji="0" lang="fr-BE" sz="1800" b="0" i="1" u="none" strike="noStrike" cap="none" normalizeH="0" baseline="0" dirty="0">
                <a:ln>
                  <a:noFill/>
                </a:ln>
                <a:solidFill>
                  <a:srgbClr val="0000FF"/>
                </a:solidFill>
                <a:effectLst/>
                <a:latin typeface="Comic Sans MS" pitchFamily="66" charset="0"/>
                <a:ea typeface="Times New Roman" pitchFamily="18" charset="0"/>
                <a:cs typeface="Helvetica"/>
              </a:rPr>
              <a:t>1/12/2020. </a:t>
            </a:r>
            <a:br>
              <a:rPr kumimoji="0" lang="fr-BE" sz="1800" b="0" i="0" u="none" strike="noStrike" cap="none" normalizeH="0" baseline="0" dirty="0">
                <a:ln>
                  <a:noFill/>
                </a:ln>
                <a:solidFill>
                  <a:srgbClr val="26282A"/>
                </a:solidFill>
                <a:effectLst/>
                <a:latin typeface="Book Antiqua" pitchFamily="18" charset="0"/>
                <a:ea typeface="Times New Roman" pitchFamily="18" charset="0"/>
                <a:cs typeface="Helvetica"/>
              </a:rPr>
            </a:br>
            <a:endParaRPr kumimoji="0" lang="fr-BE" sz="1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BE" sz="1800" b="0" i="1" u="none" strike="noStrike" cap="none" normalizeH="0" baseline="0" dirty="0">
                <a:ln>
                  <a:noFill/>
                </a:ln>
                <a:solidFill>
                  <a:srgbClr val="0000FF"/>
                </a:solidFill>
                <a:effectLst/>
                <a:latin typeface="Comic Sans MS" pitchFamily="66" charset="0"/>
                <a:ea typeface="Times New Roman" pitchFamily="18" charset="0"/>
                <a:cs typeface="Helvetica"/>
              </a:rPr>
              <a:t>Le </a:t>
            </a:r>
            <a:r>
              <a:rPr kumimoji="0" lang="fr-BE" sz="1800" b="1" i="1" u="none" strike="noStrike" cap="none" normalizeH="0" baseline="0" dirty="0">
                <a:ln>
                  <a:noFill/>
                </a:ln>
                <a:solidFill>
                  <a:srgbClr val="0000FF"/>
                </a:solidFill>
                <a:effectLst/>
                <a:latin typeface="Comic Sans MS" pitchFamily="66" charset="0"/>
                <a:ea typeface="Times New Roman" pitchFamily="18" charset="0"/>
                <a:cs typeface="Helvetica"/>
              </a:rPr>
              <a:t>mot de passe</a:t>
            </a:r>
            <a:r>
              <a:rPr kumimoji="0" lang="fr-BE" sz="1800" b="0" i="1" u="none" strike="noStrike" cap="none" normalizeH="0" baseline="0" dirty="0">
                <a:ln>
                  <a:noFill/>
                </a:ln>
                <a:solidFill>
                  <a:srgbClr val="0000FF"/>
                </a:solidFill>
                <a:effectLst/>
                <a:latin typeface="Comic Sans MS" pitchFamily="66" charset="0"/>
                <a:ea typeface="Times New Roman" pitchFamily="18" charset="0"/>
                <a:cs typeface="Helvetica"/>
              </a:rPr>
              <a:t> pour accéder aux pages réservées aux membres </a:t>
            </a:r>
            <a:r>
              <a:rPr lang="fr-BE" i="1" dirty="0">
                <a:solidFill>
                  <a:srgbClr val="0000FF"/>
                </a:solidFill>
                <a:latin typeface="Comic Sans MS" pitchFamily="66" charset="0"/>
                <a:ea typeface="Times New Roman" pitchFamily="18" charset="0"/>
                <a:cs typeface="Helvetica"/>
              </a:rPr>
              <a:t>sera</a:t>
            </a:r>
            <a:r>
              <a:rPr kumimoji="0" lang="fr-BE" sz="1800" b="0" i="1" u="none" strike="noStrike" cap="none" normalizeH="0" baseline="0" dirty="0">
                <a:ln>
                  <a:noFill/>
                </a:ln>
                <a:solidFill>
                  <a:srgbClr val="0000FF"/>
                </a:solidFill>
                <a:effectLst/>
                <a:latin typeface="Comic Sans MS" pitchFamily="66" charset="0"/>
                <a:ea typeface="Times New Roman" pitchFamily="18" charset="0"/>
                <a:cs typeface="Helvetica"/>
              </a:rPr>
              <a:t> modifié </a:t>
            </a:r>
          </a:p>
          <a:p>
            <a:pPr marL="0" marR="0" lvl="0" indent="0" algn="l" defTabSz="914400" rtl="0" eaLnBrk="0" fontAlgn="base" latinLnBrk="0" hangingPunct="0">
              <a:lnSpc>
                <a:spcPct val="100000"/>
              </a:lnSpc>
              <a:spcBef>
                <a:spcPct val="0"/>
              </a:spcBef>
              <a:spcAft>
                <a:spcPct val="0"/>
              </a:spcAft>
              <a:buClrTx/>
              <a:buSzTx/>
              <a:tabLst/>
            </a:pPr>
            <a:r>
              <a:rPr lang="fr-BE" i="1" dirty="0">
                <a:solidFill>
                  <a:srgbClr val="0000FF"/>
                </a:solidFill>
                <a:latin typeface="Comic Sans MS" pitchFamily="66" charset="0"/>
                <a:ea typeface="Times New Roman" pitchFamily="18" charset="0"/>
                <a:cs typeface="Helvetica"/>
              </a:rPr>
              <a:t>  </a:t>
            </a:r>
            <a:r>
              <a:rPr kumimoji="0" lang="fr-BE" sz="1800" b="0" i="1" u="none" strike="noStrike" cap="none" normalizeH="0" baseline="0" dirty="0">
                <a:ln>
                  <a:noFill/>
                </a:ln>
                <a:solidFill>
                  <a:srgbClr val="0000FF"/>
                </a:solidFill>
                <a:effectLst/>
                <a:latin typeface="Comic Sans MS" pitchFamily="66" charset="0"/>
                <a:ea typeface="Times New Roman" pitchFamily="18" charset="0"/>
                <a:cs typeface="Helvetica"/>
              </a:rPr>
              <a:t>après</a:t>
            </a:r>
            <a:r>
              <a:rPr kumimoji="0" lang="fr-BE" sz="1800" b="0" i="1" u="none" strike="noStrike" cap="none" normalizeH="0" dirty="0">
                <a:ln>
                  <a:noFill/>
                </a:ln>
                <a:solidFill>
                  <a:srgbClr val="0000FF"/>
                </a:solidFill>
                <a:effectLst/>
                <a:latin typeface="Comic Sans MS" pitchFamily="66" charset="0"/>
                <a:ea typeface="Times New Roman" pitchFamily="18" charset="0"/>
                <a:cs typeface="Helvetica"/>
              </a:rPr>
              <a:t> </a:t>
            </a:r>
            <a:r>
              <a:rPr kumimoji="0" lang="fr-BE" sz="1800" b="0" i="1" u="none" strike="noStrike" cap="none" normalizeH="0" baseline="0" dirty="0">
                <a:ln>
                  <a:noFill/>
                </a:ln>
                <a:solidFill>
                  <a:srgbClr val="0000FF"/>
                </a:solidFill>
                <a:effectLst/>
                <a:latin typeface="Comic Sans MS" pitchFamily="66" charset="0"/>
                <a:ea typeface="Times New Roman" pitchFamily="18" charset="0"/>
                <a:cs typeface="Helvetica"/>
              </a:rPr>
              <a:t>l’Assemblée générale annuelle et est activé à partir de la publication </a:t>
            </a:r>
          </a:p>
          <a:p>
            <a:pPr marL="0" marR="0" lvl="0" indent="0" algn="l" defTabSz="914400" rtl="0" eaLnBrk="0" fontAlgn="base" latinLnBrk="0" hangingPunct="0">
              <a:lnSpc>
                <a:spcPct val="100000"/>
              </a:lnSpc>
              <a:spcBef>
                <a:spcPct val="0"/>
              </a:spcBef>
              <a:spcAft>
                <a:spcPct val="0"/>
              </a:spcAft>
              <a:buClrTx/>
              <a:buSzTx/>
              <a:tabLst/>
            </a:pPr>
            <a:r>
              <a:rPr lang="fr-BE" i="1" dirty="0">
                <a:solidFill>
                  <a:srgbClr val="0000FF"/>
                </a:solidFill>
                <a:latin typeface="Comic Sans MS" pitchFamily="66" charset="0"/>
                <a:ea typeface="Times New Roman" pitchFamily="18" charset="0"/>
                <a:cs typeface="Helvetica"/>
              </a:rPr>
              <a:t>  </a:t>
            </a:r>
            <a:r>
              <a:rPr kumimoji="0" lang="fr-BE" sz="1800" b="0" i="1" u="none" strike="noStrike" cap="none" normalizeH="0" baseline="0" dirty="0">
                <a:ln>
                  <a:noFill/>
                </a:ln>
                <a:solidFill>
                  <a:srgbClr val="0000FF"/>
                </a:solidFill>
                <a:effectLst/>
                <a:latin typeface="Comic Sans MS" pitchFamily="66" charset="0"/>
                <a:ea typeface="Times New Roman" pitchFamily="18" charset="0"/>
                <a:cs typeface="Helvetica"/>
              </a:rPr>
              <a:t>de ce ST 157 = </a:t>
            </a:r>
            <a:r>
              <a:rPr kumimoji="0" lang="fr-BE" sz="1800" b="1" i="1" u="none" strike="noStrike" cap="none" normalizeH="0" baseline="0" dirty="0">
                <a:ln>
                  <a:noFill/>
                </a:ln>
                <a:solidFill>
                  <a:srgbClr val="0000FF"/>
                </a:solidFill>
                <a:effectLst/>
                <a:latin typeface="Comic Sans MS" pitchFamily="66" charset="0"/>
                <a:ea typeface="Times New Roman" pitchFamily="18" charset="0"/>
                <a:cs typeface="Helvetica"/>
              </a:rPr>
              <a:t>Amicale4gn2021</a:t>
            </a:r>
            <a:endParaRPr kumimoji="0" lang="fr-BE" sz="1800" b="0" i="1" u="none" strike="noStrike" cap="none" normalizeH="0" baseline="0" dirty="0">
              <a:ln>
                <a:noFill/>
              </a:ln>
              <a:solidFill>
                <a:srgbClr val="0000FF"/>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fr-BE" sz="7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BE" b="0" i="1" u="sng" strike="noStrike" cap="none" normalizeH="0" baseline="0" dirty="0">
                <a:ln>
                  <a:noFill/>
                </a:ln>
                <a:solidFill>
                  <a:srgbClr val="0000FF"/>
                </a:solidFill>
                <a:effectLst/>
                <a:latin typeface="Comic Sans MS" pitchFamily="66" charset="0"/>
                <a:ea typeface="Times New Roman" pitchFamily="18" charset="0"/>
                <a:cs typeface="Helvetica"/>
              </a:rPr>
              <a:t>NB : </a:t>
            </a:r>
            <a:endParaRPr kumimoji="0" lang="fr-BE" b="0" i="1" u="none" strike="noStrike" cap="none" normalizeH="0" baseline="0" dirty="0">
              <a:ln>
                <a:noFill/>
              </a:ln>
              <a:solidFill>
                <a:srgbClr val="0000FF"/>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BE" b="0" i="1" u="none" strike="noStrike" cap="none" normalizeH="0" baseline="0" dirty="0">
                <a:ln>
                  <a:noFill/>
                </a:ln>
                <a:solidFill>
                  <a:srgbClr val="0000FF"/>
                </a:solidFill>
                <a:effectLst/>
                <a:latin typeface="Comic Sans MS" pitchFamily="66" charset="0"/>
                <a:ea typeface="Times New Roman" pitchFamily="18" charset="0"/>
                <a:cs typeface="Helvetica"/>
              </a:rPr>
              <a:t>Le mot de passe pour accéder aux pages réservées aux membres sera modifié </a:t>
            </a:r>
          </a:p>
          <a:p>
            <a:pPr marL="0" marR="0" lvl="0" indent="0" algn="l" defTabSz="914400" rtl="0" eaLnBrk="0" fontAlgn="base" latinLnBrk="0" hangingPunct="0">
              <a:lnSpc>
                <a:spcPct val="100000"/>
              </a:lnSpc>
              <a:spcBef>
                <a:spcPct val="0"/>
              </a:spcBef>
              <a:spcAft>
                <a:spcPct val="0"/>
              </a:spcAft>
              <a:buClrTx/>
              <a:buSzTx/>
              <a:tabLst/>
            </a:pPr>
            <a:r>
              <a:rPr lang="fr-BE" i="1" dirty="0">
                <a:solidFill>
                  <a:srgbClr val="0000FF"/>
                </a:solidFill>
                <a:latin typeface="Comic Sans MS" pitchFamily="66" charset="0"/>
                <a:ea typeface="Times New Roman" pitchFamily="18" charset="0"/>
                <a:cs typeface="Helvetica"/>
              </a:rPr>
              <a:t>  </a:t>
            </a:r>
            <a:r>
              <a:rPr kumimoji="0" lang="fr-BE" b="0" i="1" u="none" strike="noStrike" cap="none" normalizeH="0" baseline="0" dirty="0">
                <a:ln>
                  <a:noFill/>
                </a:ln>
                <a:solidFill>
                  <a:srgbClr val="0000FF"/>
                </a:solidFill>
                <a:effectLst/>
                <a:latin typeface="Comic Sans MS" pitchFamily="66" charset="0"/>
                <a:ea typeface="Times New Roman" pitchFamily="18" charset="0"/>
                <a:cs typeface="Helvetica"/>
              </a:rPr>
              <a:t>annuellement et publié dans le « Surpasse-toi » qui suit l’Assemblée Générale </a:t>
            </a:r>
          </a:p>
          <a:p>
            <a:pPr marL="0" marR="0" lvl="0" indent="0" algn="l" defTabSz="914400" rtl="0" eaLnBrk="0" fontAlgn="base" latinLnBrk="0" hangingPunct="0">
              <a:lnSpc>
                <a:spcPct val="100000"/>
              </a:lnSpc>
              <a:spcBef>
                <a:spcPct val="0"/>
              </a:spcBef>
              <a:spcAft>
                <a:spcPct val="0"/>
              </a:spcAft>
              <a:buClrTx/>
              <a:buSzTx/>
              <a:tabLst/>
            </a:pPr>
            <a:r>
              <a:rPr lang="fr-BE" i="1" dirty="0">
                <a:solidFill>
                  <a:srgbClr val="0000FF"/>
                </a:solidFill>
                <a:latin typeface="Comic Sans MS" pitchFamily="66" charset="0"/>
                <a:ea typeface="Times New Roman" pitchFamily="18" charset="0"/>
                <a:cs typeface="Helvetica"/>
              </a:rPr>
              <a:t>  </a:t>
            </a:r>
            <a:r>
              <a:rPr kumimoji="0" lang="fr-BE" b="0" i="1" u="none" strike="noStrike" cap="none" normalizeH="0" baseline="0" dirty="0">
                <a:ln>
                  <a:noFill/>
                </a:ln>
                <a:solidFill>
                  <a:srgbClr val="0000FF"/>
                </a:solidFill>
                <a:effectLst/>
                <a:latin typeface="Comic Sans MS" pitchFamily="66" charset="0"/>
                <a:ea typeface="Times New Roman" pitchFamily="18" charset="0"/>
                <a:cs typeface="Helvetica"/>
              </a:rPr>
              <a:t>annuelle.</a:t>
            </a:r>
            <a:endParaRPr kumimoji="0" lang="fr-BE" b="0" i="1" u="none" strike="noStrike" cap="none" normalizeH="0" baseline="0" dirty="0">
              <a:ln>
                <a:noFill/>
              </a:ln>
              <a:solidFill>
                <a:srgbClr val="0000FF"/>
              </a:solidFill>
              <a:effectLst/>
              <a:latin typeface="Comic Sans MS" pitchFamily="66"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BE" b="0" i="1" u="none" strike="noStrike" cap="none" normalizeH="0" baseline="0" dirty="0">
                <a:ln>
                  <a:noFill/>
                </a:ln>
                <a:solidFill>
                  <a:srgbClr val="0000FF"/>
                </a:solidFill>
                <a:effectLst/>
                <a:latin typeface="Comic Sans MS" pitchFamily="66" charset="0"/>
                <a:ea typeface="Times New Roman" pitchFamily="18" charset="0"/>
                <a:cs typeface="Helvetica"/>
              </a:rPr>
              <a:t>Une page est actuellement réservée pour le Conseil d'Administration et est </a:t>
            </a:r>
          </a:p>
          <a:p>
            <a:pPr marL="0" marR="0" lvl="0" indent="0" algn="l" defTabSz="914400" rtl="0" eaLnBrk="0" fontAlgn="base" latinLnBrk="0" hangingPunct="0">
              <a:lnSpc>
                <a:spcPct val="100000"/>
              </a:lnSpc>
              <a:spcBef>
                <a:spcPct val="0"/>
              </a:spcBef>
              <a:spcAft>
                <a:spcPct val="0"/>
              </a:spcAft>
              <a:buClrTx/>
              <a:buSzTx/>
              <a:tabLst/>
            </a:pPr>
            <a:r>
              <a:rPr lang="fr-BE" i="1" dirty="0">
                <a:solidFill>
                  <a:srgbClr val="0000FF"/>
                </a:solidFill>
                <a:latin typeface="Comic Sans MS" pitchFamily="66" charset="0"/>
                <a:ea typeface="Times New Roman" pitchFamily="18" charset="0"/>
                <a:cs typeface="Helvetica"/>
              </a:rPr>
              <a:t>  </a:t>
            </a:r>
            <a:r>
              <a:rPr kumimoji="0" lang="fr-BE" b="0" i="1" u="none" strike="noStrike" cap="none" normalizeH="0" baseline="0" dirty="0">
                <a:ln>
                  <a:noFill/>
                </a:ln>
                <a:solidFill>
                  <a:srgbClr val="0000FF"/>
                </a:solidFill>
                <a:effectLst/>
                <a:latin typeface="Comic Sans MS" pitchFamily="66" charset="0"/>
                <a:ea typeface="Times New Roman" pitchFamily="18" charset="0"/>
                <a:cs typeface="Helvetica"/>
              </a:rPr>
              <a:t>protégée par un autre mot de passe réservé aux membres du CA.</a:t>
            </a:r>
            <a:endParaRPr kumimoji="0" lang="fr-BE" b="0" i="1" u="none" strike="noStrike" cap="none" normalizeH="0" baseline="0" dirty="0">
              <a:ln>
                <a:noFill/>
              </a:ln>
              <a:solidFill>
                <a:srgbClr val="0000FF"/>
              </a:solidFill>
              <a:effectLst/>
              <a:latin typeface="Comic Sans MS" pitchFamily="66"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222" y="571480"/>
            <a:ext cx="7500926" cy="1872208"/>
          </a:xfrm>
        </p:spPr>
        <p:txBody>
          <a:bodyPr>
            <a:normAutofit fontScale="25000" lnSpcReduction="20000"/>
          </a:bodyPr>
          <a:lstStyle/>
          <a:p>
            <a:pPr algn="ctr">
              <a:buNone/>
            </a:pPr>
            <a:r>
              <a:rPr lang="fr-BE" sz="14400" i="1" u="sng" dirty="0">
                <a:solidFill>
                  <a:srgbClr val="0000FF"/>
                </a:solidFill>
                <a:latin typeface="Comic Sans MS" pitchFamily="66" charset="0"/>
              </a:rPr>
              <a:t>7 – Situation des membres </a:t>
            </a:r>
          </a:p>
          <a:p>
            <a:pPr algn="ctr">
              <a:buNone/>
            </a:pPr>
            <a:r>
              <a:rPr lang="fr-BE" sz="14400" i="1" dirty="0">
                <a:solidFill>
                  <a:srgbClr val="0000FF"/>
                </a:solidFill>
                <a:latin typeface="Comic Sans MS" pitchFamily="66" charset="0"/>
              </a:rPr>
              <a:t>  </a:t>
            </a:r>
            <a:r>
              <a:rPr lang="fr-BE" sz="14400" i="1" u="sng" dirty="0">
                <a:solidFill>
                  <a:srgbClr val="0000FF"/>
                </a:solidFill>
                <a:latin typeface="Comic Sans MS" pitchFamily="66" charset="0"/>
              </a:rPr>
              <a:t>effectifs, adhérents, de Droit </a:t>
            </a:r>
          </a:p>
          <a:p>
            <a:pPr algn="ctr">
              <a:buNone/>
            </a:pPr>
            <a:r>
              <a:rPr lang="fr-BE" sz="14400" i="1" dirty="0">
                <a:solidFill>
                  <a:srgbClr val="0000FF"/>
                </a:solidFill>
                <a:latin typeface="Comic Sans MS" pitchFamily="66" charset="0"/>
              </a:rPr>
              <a:t>  </a:t>
            </a:r>
            <a:r>
              <a:rPr lang="fr-BE" sz="14400" i="1" u="sng" dirty="0">
                <a:solidFill>
                  <a:srgbClr val="0000FF"/>
                </a:solidFill>
                <a:latin typeface="Comic Sans MS" pitchFamily="66" charset="0"/>
              </a:rPr>
              <a:t>et d’Honneur au 31 décembre 2020</a:t>
            </a:r>
            <a:endParaRPr lang="fr-BE" sz="14400" i="1" dirty="0">
              <a:solidFill>
                <a:srgbClr val="0000FF"/>
              </a:solidFill>
              <a:latin typeface="Comic Sans MS" pitchFamily="66" charset="0"/>
            </a:endParaRPr>
          </a:p>
          <a:p>
            <a:endParaRPr lang="fr-BE" dirty="0"/>
          </a:p>
        </p:txBody>
      </p:sp>
      <p:sp>
        <p:nvSpPr>
          <p:cNvPr id="4" name="Espace réservé du numéro de diapositive 3"/>
          <p:cNvSpPr>
            <a:spLocks noGrp="1"/>
          </p:cNvSpPr>
          <p:nvPr>
            <p:ph type="sldNum" sz="quarter" idx="12"/>
          </p:nvPr>
        </p:nvSpPr>
        <p:spPr/>
        <p:txBody>
          <a:bodyPr/>
          <a:lstStyle/>
          <a:p>
            <a:fld id="{D7C119D3-B58D-46FA-B0B3-B02207F6499F}" type="slidenum">
              <a:rPr lang="fr-BE" smtClean="0"/>
              <a:pPr/>
              <a:t>16</a:t>
            </a:fld>
            <a:endParaRPr lang="fr-BE" dirty="0"/>
          </a:p>
        </p:txBody>
      </p:sp>
      <p:graphicFrame>
        <p:nvGraphicFramePr>
          <p:cNvPr id="7" name="Tableau 6"/>
          <p:cNvGraphicFramePr>
            <a:graphicFrameLocks noGrp="1"/>
          </p:cNvGraphicFramePr>
          <p:nvPr/>
        </p:nvGraphicFramePr>
        <p:xfrm>
          <a:off x="1403648" y="2636912"/>
          <a:ext cx="6096000" cy="1854200"/>
        </p:xfrm>
        <a:graphic>
          <a:graphicData uri="http://schemas.openxmlformats.org/drawingml/2006/table">
            <a:tbl>
              <a:tblPr firstRow="1" bandRow="1">
                <a:tableStyleId>{073A0DAA-6AF3-43AB-8588-CEC1D06C72B9}</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fr-BE" i="1" dirty="0">
                          <a:solidFill>
                            <a:srgbClr val="002060"/>
                          </a:solidFill>
                          <a:latin typeface="Comic Sans MS" pitchFamily="66" charset="0"/>
                        </a:rPr>
                        <a:t>Membres effectifs</a:t>
                      </a:r>
                    </a:p>
                  </a:txBody>
                  <a:tcPr/>
                </a:tc>
                <a:tc>
                  <a:txBody>
                    <a:bodyPr/>
                    <a:lstStyle/>
                    <a:p>
                      <a:pPr algn="ctr"/>
                      <a:r>
                        <a:rPr lang="fr-BE" b="0" i="1" dirty="0">
                          <a:solidFill>
                            <a:srgbClr val="040404"/>
                          </a:solidFill>
                          <a:latin typeface="Comic Sans MS" pitchFamily="66" charset="0"/>
                        </a:rPr>
                        <a:t>183</a:t>
                      </a:r>
                      <a:endParaRPr lang="fr-BE" b="0" i="1" dirty="0">
                        <a:solidFill>
                          <a:srgbClr val="080808"/>
                        </a:solidFill>
                        <a:latin typeface="Comic Sans MS" pitchFamily="66" charset="0"/>
                      </a:endParaRPr>
                    </a:p>
                  </a:txBody>
                  <a:tcPr/>
                </a:tc>
                <a:extLst>
                  <a:ext uri="{0D108BD9-81ED-4DB2-BD59-A6C34878D82A}">
                    <a16:rowId xmlns:a16="http://schemas.microsoft.com/office/drawing/2014/main" val="10000"/>
                  </a:ext>
                </a:extLst>
              </a:tr>
              <a:tr h="370840">
                <a:tc>
                  <a:txBody>
                    <a:bodyPr/>
                    <a:lstStyle/>
                    <a:p>
                      <a:r>
                        <a:rPr lang="fr-BE" b="1" i="1" dirty="0">
                          <a:solidFill>
                            <a:srgbClr val="002060"/>
                          </a:solidFill>
                          <a:latin typeface="Comic Sans MS" pitchFamily="66" charset="0"/>
                        </a:rPr>
                        <a:t>Membres adhérents</a:t>
                      </a:r>
                    </a:p>
                  </a:txBody>
                  <a:tcPr/>
                </a:tc>
                <a:tc>
                  <a:txBody>
                    <a:bodyPr/>
                    <a:lstStyle/>
                    <a:p>
                      <a:pPr algn="ctr"/>
                      <a:r>
                        <a:rPr lang="fr-BE" i="1" dirty="0">
                          <a:solidFill>
                            <a:srgbClr val="080808"/>
                          </a:solidFill>
                          <a:latin typeface="Comic Sans MS" pitchFamily="66" charset="0"/>
                        </a:rPr>
                        <a:t>  80 </a:t>
                      </a:r>
                    </a:p>
                  </a:txBody>
                  <a:tcPr/>
                </a:tc>
                <a:extLst>
                  <a:ext uri="{0D108BD9-81ED-4DB2-BD59-A6C34878D82A}">
                    <a16:rowId xmlns:a16="http://schemas.microsoft.com/office/drawing/2014/main" val="10001"/>
                  </a:ext>
                </a:extLst>
              </a:tr>
              <a:tr h="370840">
                <a:tc>
                  <a:txBody>
                    <a:bodyPr/>
                    <a:lstStyle/>
                    <a:p>
                      <a:r>
                        <a:rPr lang="fr-BE" b="1" i="1" dirty="0">
                          <a:solidFill>
                            <a:srgbClr val="002060"/>
                          </a:solidFill>
                          <a:latin typeface="Comic Sans MS" pitchFamily="66" charset="0"/>
                        </a:rPr>
                        <a:t>Membres de droit</a:t>
                      </a:r>
                    </a:p>
                  </a:txBody>
                  <a:tcPr/>
                </a:tc>
                <a:tc>
                  <a:txBody>
                    <a:bodyPr/>
                    <a:lstStyle/>
                    <a:p>
                      <a:pPr algn="ctr"/>
                      <a:r>
                        <a:rPr lang="fr-BE" i="1" dirty="0">
                          <a:solidFill>
                            <a:srgbClr val="080808"/>
                          </a:solidFill>
                          <a:latin typeface="Comic Sans MS" pitchFamily="66" charset="0"/>
                        </a:rPr>
                        <a:t>                5     </a:t>
                      </a:r>
                      <a:r>
                        <a:rPr lang="fr-BE" i="1" dirty="0">
                          <a:solidFill>
                            <a:srgbClr val="FF0000"/>
                          </a:solidFill>
                          <a:latin typeface="Comic Sans MS" pitchFamily="66" charset="0"/>
                        </a:rPr>
                        <a:t>(-1)*</a:t>
                      </a:r>
                    </a:p>
                  </a:txBody>
                  <a:tcPr/>
                </a:tc>
                <a:extLst>
                  <a:ext uri="{0D108BD9-81ED-4DB2-BD59-A6C34878D82A}">
                    <a16:rowId xmlns:a16="http://schemas.microsoft.com/office/drawing/2014/main" val="10002"/>
                  </a:ext>
                </a:extLst>
              </a:tr>
              <a:tr h="370840">
                <a:tc>
                  <a:txBody>
                    <a:bodyPr/>
                    <a:lstStyle/>
                    <a:p>
                      <a:r>
                        <a:rPr lang="fr-BE" b="1" i="1" dirty="0">
                          <a:solidFill>
                            <a:srgbClr val="002060"/>
                          </a:solidFill>
                          <a:latin typeface="Comic Sans MS" pitchFamily="66" charset="0"/>
                        </a:rPr>
                        <a:t>Membres d’honneur</a:t>
                      </a:r>
                    </a:p>
                  </a:txBody>
                  <a:tcPr/>
                </a:tc>
                <a:tc>
                  <a:txBody>
                    <a:bodyPr/>
                    <a:lstStyle/>
                    <a:p>
                      <a:pPr algn="ctr"/>
                      <a:r>
                        <a:rPr lang="fr-BE" i="1" dirty="0">
                          <a:solidFill>
                            <a:srgbClr val="FF0000"/>
                          </a:solidFill>
                          <a:latin typeface="Comic Sans MS" pitchFamily="66" charset="0"/>
                        </a:rPr>
                        <a:t>  </a:t>
                      </a:r>
                      <a:r>
                        <a:rPr lang="fr-BE" i="1" baseline="0" dirty="0">
                          <a:solidFill>
                            <a:srgbClr val="FF0000"/>
                          </a:solidFill>
                          <a:latin typeface="Comic Sans MS" pitchFamily="66" charset="0"/>
                        </a:rPr>
                        <a:t>               </a:t>
                      </a:r>
                      <a:r>
                        <a:rPr lang="fr-BE" i="1" baseline="0" dirty="0">
                          <a:solidFill>
                            <a:srgbClr val="040404"/>
                          </a:solidFill>
                          <a:latin typeface="Comic Sans MS" pitchFamily="66" charset="0"/>
                        </a:rPr>
                        <a:t>5</a:t>
                      </a:r>
                      <a:r>
                        <a:rPr lang="fr-BE" i="1" baseline="0" dirty="0">
                          <a:solidFill>
                            <a:srgbClr val="FF0000"/>
                          </a:solidFill>
                          <a:latin typeface="Comic Sans MS" pitchFamily="66" charset="0"/>
                        </a:rPr>
                        <a:t>     (-5)*</a:t>
                      </a:r>
                      <a:endParaRPr lang="fr-BE" i="1" dirty="0">
                        <a:solidFill>
                          <a:srgbClr val="040404"/>
                        </a:solidFill>
                        <a:latin typeface="Comic Sans MS" pitchFamily="66" charset="0"/>
                      </a:endParaRPr>
                    </a:p>
                  </a:txBody>
                  <a:tcPr/>
                </a:tc>
                <a:extLst>
                  <a:ext uri="{0D108BD9-81ED-4DB2-BD59-A6C34878D82A}">
                    <a16:rowId xmlns:a16="http://schemas.microsoft.com/office/drawing/2014/main" val="10004"/>
                  </a:ext>
                </a:extLst>
              </a:tr>
              <a:tr h="370840">
                <a:tc>
                  <a:txBody>
                    <a:bodyPr/>
                    <a:lstStyle/>
                    <a:p>
                      <a:r>
                        <a:rPr lang="fr-BE" b="1" i="1" dirty="0">
                          <a:solidFill>
                            <a:srgbClr val="002060"/>
                          </a:solidFill>
                          <a:latin typeface="Comic Sans MS" pitchFamily="66" charset="0"/>
                        </a:rPr>
                        <a:t>TOTAL</a:t>
                      </a:r>
                    </a:p>
                  </a:txBody>
                  <a:tcPr/>
                </a:tc>
                <a:tc>
                  <a:txBody>
                    <a:bodyPr/>
                    <a:lstStyle/>
                    <a:p>
                      <a:pPr algn="ctr"/>
                      <a:r>
                        <a:rPr lang="fr-BE" b="1" i="1" dirty="0">
                          <a:solidFill>
                            <a:srgbClr val="00B050"/>
                          </a:solidFill>
                          <a:latin typeface="Comic Sans MS" pitchFamily="66" charset="0"/>
                        </a:rPr>
                        <a:t>267</a:t>
                      </a:r>
                    </a:p>
                  </a:txBody>
                  <a:tcPr/>
                </a:tc>
                <a:extLst>
                  <a:ext uri="{0D108BD9-81ED-4DB2-BD59-A6C34878D82A}">
                    <a16:rowId xmlns:a16="http://schemas.microsoft.com/office/drawing/2014/main" val="10003"/>
                  </a:ext>
                </a:extLst>
              </a:tr>
            </a:tbl>
          </a:graphicData>
        </a:graphic>
      </p:graphicFrame>
      <p:pic>
        <p:nvPicPr>
          <p:cNvPr id="44035" name="Picture 3" descr="C:\Users\Papa\Documents\Downloads\images (2).jpg"/>
          <p:cNvPicPr>
            <a:picLocks noChangeAspect="1" noChangeArrowheads="1"/>
          </p:cNvPicPr>
          <p:nvPr/>
        </p:nvPicPr>
        <p:blipFill>
          <a:blip r:embed="rId2" cstate="print">
            <a:clrChange>
              <a:clrFrom>
                <a:srgbClr val="FCFDF8"/>
              </a:clrFrom>
              <a:clrTo>
                <a:srgbClr val="FCFDF8">
                  <a:alpha val="0"/>
                </a:srgbClr>
              </a:clrTo>
            </a:clrChange>
          </a:blip>
          <a:srcRect/>
          <a:stretch>
            <a:fillRect/>
          </a:stretch>
        </p:blipFill>
        <p:spPr bwMode="auto">
          <a:xfrm>
            <a:off x="2627784" y="4509120"/>
            <a:ext cx="3270140" cy="1673349"/>
          </a:xfrm>
          <a:prstGeom prst="rect">
            <a:avLst/>
          </a:prstGeom>
          <a:noFill/>
        </p:spPr>
      </p:pic>
      <p:sp>
        <p:nvSpPr>
          <p:cNvPr id="8" name="TextBox 7"/>
          <p:cNvSpPr txBox="1"/>
          <p:nvPr/>
        </p:nvSpPr>
        <p:spPr>
          <a:xfrm>
            <a:off x="714348" y="6500834"/>
            <a:ext cx="6210354" cy="369332"/>
          </a:xfrm>
          <a:prstGeom prst="rect">
            <a:avLst/>
          </a:prstGeom>
          <a:noFill/>
        </p:spPr>
        <p:txBody>
          <a:bodyPr wrap="none" rtlCol="0">
            <a:spAutoFit/>
          </a:bodyPr>
          <a:lstStyle/>
          <a:p>
            <a:r>
              <a:rPr lang="fr-BE" i="1" dirty="0">
                <a:solidFill>
                  <a:srgbClr val="FF0000"/>
                </a:solidFill>
                <a:latin typeface="Comic Sans MS" pitchFamily="66" charset="0"/>
              </a:rPr>
              <a:t>* Avoir payé la cotisation 2020 comme membre effectif</a:t>
            </a:r>
          </a:p>
        </p:txBody>
      </p:sp>
      <p:sp>
        <p:nvSpPr>
          <p:cNvPr id="9" name="TextBox 8"/>
          <p:cNvSpPr txBox="1"/>
          <p:nvPr/>
        </p:nvSpPr>
        <p:spPr>
          <a:xfrm>
            <a:off x="6286512" y="4929198"/>
            <a:ext cx="2428892" cy="461665"/>
          </a:xfrm>
          <a:prstGeom prst="rect">
            <a:avLst/>
          </a:prstGeom>
          <a:noFill/>
        </p:spPr>
        <p:txBody>
          <a:bodyPr wrap="square" rtlCol="0">
            <a:spAutoFit/>
          </a:bodyPr>
          <a:lstStyle/>
          <a:p>
            <a:r>
              <a:rPr lang="fr-BE" sz="2400" b="1" i="1" u="sng" dirty="0">
                <a:solidFill>
                  <a:srgbClr val="0000FF"/>
                </a:solidFill>
                <a:latin typeface="Comic Sans MS" pitchFamily="66" charset="0"/>
              </a:rPr>
              <a:t>Situation 2020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404664"/>
            <a:ext cx="6554867" cy="1527448"/>
          </a:xfrm>
        </p:spPr>
        <p:txBody>
          <a:bodyPr>
            <a:normAutofit/>
          </a:bodyPr>
          <a:lstStyle/>
          <a:p>
            <a:pPr algn="ctr">
              <a:buNone/>
            </a:pPr>
            <a:r>
              <a:rPr lang="fr-BE" sz="3600" i="1" u="sng" dirty="0">
                <a:solidFill>
                  <a:srgbClr val="0000FF"/>
                </a:solidFill>
                <a:latin typeface="Comic Sans MS" pitchFamily="66" charset="0"/>
              </a:rPr>
              <a:t>8 – Situation comptable </a:t>
            </a:r>
          </a:p>
          <a:p>
            <a:pPr>
              <a:buNone/>
            </a:pPr>
            <a:r>
              <a:rPr lang="fr-BE" sz="3600" i="1" dirty="0">
                <a:solidFill>
                  <a:srgbClr val="0000FF"/>
                </a:solidFill>
                <a:latin typeface="Comic Sans MS" pitchFamily="66" charset="0"/>
              </a:rPr>
              <a:t>				</a:t>
            </a:r>
            <a:r>
              <a:rPr lang="fr-BE" sz="3600" i="1" u="sng" dirty="0">
                <a:solidFill>
                  <a:srgbClr val="0000FF"/>
                </a:solidFill>
                <a:latin typeface="Comic Sans MS" pitchFamily="66" charset="0"/>
              </a:rPr>
              <a:t>au 31 décembre 2020</a:t>
            </a:r>
            <a:endParaRPr lang="fr-BE" sz="3600" i="1" dirty="0">
              <a:solidFill>
                <a:srgbClr val="0000FF"/>
              </a:solidFill>
              <a:latin typeface="Comic Sans MS" pitchFamily="66" charset="0"/>
            </a:endParaRPr>
          </a:p>
          <a:p>
            <a:endParaRPr lang="fr-BE" sz="3600" dirty="0"/>
          </a:p>
        </p:txBody>
      </p:sp>
      <p:sp>
        <p:nvSpPr>
          <p:cNvPr id="4" name="Espace réservé du numéro de diapositive 3"/>
          <p:cNvSpPr>
            <a:spLocks noGrp="1"/>
          </p:cNvSpPr>
          <p:nvPr>
            <p:ph type="sldNum" sz="quarter" idx="12"/>
          </p:nvPr>
        </p:nvSpPr>
        <p:spPr/>
        <p:txBody>
          <a:bodyPr/>
          <a:lstStyle/>
          <a:p>
            <a:fld id="{D7C119D3-B58D-46FA-B0B3-B02207F6499F}" type="slidenum">
              <a:rPr lang="fr-BE" smtClean="0"/>
              <a:pPr/>
              <a:t>17</a:t>
            </a:fld>
            <a:endParaRPr lang="fr-BE" dirty="0"/>
          </a:p>
        </p:txBody>
      </p:sp>
      <p:sp>
        <p:nvSpPr>
          <p:cNvPr id="5" name="Espace réservé du contenu 2"/>
          <p:cNvSpPr>
            <a:spLocks noGrp="1"/>
          </p:cNvSpPr>
          <p:nvPr>
            <p:ph type="title"/>
          </p:nvPr>
        </p:nvSpPr>
        <p:spPr>
          <a:xfrm>
            <a:off x="428596" y="2071678"/>
            <a:ext cx="8501122" cy="4286280"/>
          </a:xfrm>
        </p:spPr>
        <p:txBody>
          <a:bodyPr>
            <a:normAutofit fontScale="90000"/>
          </a:bodyPr>
          <a:lstStyle/>
          <a:p>
            <a:pPr algn="ctr">
              <a:buNone/>
            </a:pPr>
            <a:r>
              <a:rPr lang="fr-BE" sz="1800" i="1" cap="none" dirty="0">
                <a:solidFill>
                  <a:srgbClr val="C00000"/>
                </a:solidFill>
                <a:latin typeface="Comic Sans MS" pitchFamily="66" charset="0"/>
              </a:rPr>
              <a:t>Avoir financier 31 décembre 2020</a:t>
            </a:r>
            <a:br>
              <a:rPr lang="fr-BE" sz="1800" i="1" cap="none" dirty="0">
                <a:solidFill>
                  <a:srgbClr val="C00000"/>
                </a:solidFill>
                <a:latin typeface="Comic Sans MS" pitchFamily="66" charset="0"/>
              </a:rPr>
            </a:br>
            <a:endParaRPr lang="fr-BE" sz="1800" i="1" cap="none" dirty="0">
              <a:solidFill>
                <a:srgbClr val="002060"/>
              </a:solidFill>
              <a:latin typeface="Comic Sans MS" pitchFamily="66" charset="0"/>
            </a:endParaRPr>
          </a:p>
          <a:p>
            <a:pPr>
              <a:buNone/>
            </a:pPr>
            <a:r>
              <a:rPr lang="fr-BE" sz="1800" b="1" i="1" cap="none" dirty="0">
                <a:solidFill>
                  <a:srgbClr val="002060"/>
                </a:solidFill>
                <a:latin typeface="Comic Sans MS" pitchFamily="66" charset="0"/>
              </a:rPr>
              <a:t>Total avoir financier        </a:t>
            </a:r>
            <a:r>
              <a:rPr lang="fr-BE" sz="1800" b="1" i="1" u="sng" cap="none" dirty="0">
                <a:solidFill>
                  <a:srgbClr val="00A44A"/>
                </a:solidFill>
                <a:latin typeface="Comic Sans MS" pitchFamily="66" charset="0"/>
              </a:rPr>
              <a:t> 20985,84 €   </a:t>
            </a:r>
          </a:p>
          <a:p>
            <a:pPr>
              <a:buNone/>
            </a:pPr>
            <a:endParaRPr lang="fr-BE" sz="1800" b="1" i="1" cap="none" dirty="0">
              <a:latin typeface="Comic Sans MS" pitchFamily="66" charset="0"/>
            </a:endParaRPr>
          </a:p>
          <a:p>
            <a:pPr algn="ctr">
              <a:buNone/>
            </a:pPr>
            <a:r>
              <a:rPr lang="fr-BE" sz="1800" i="1" cap="none" dirty="0">
                <a:solidFill>
                  <a:srgbClr val="C00000"/>
                </a:solidFill>
                <a:latin typeface="Comic Sans MS" pitchFamily="66" charset="0"/>
              </a:rPr>
              <a:t>Répartition</a:t>
            </a:r>
            <a:br>
              <a:rPr lang="fr-BE" sz="1800" i="1" cap="none" dirty="0">
                <a:solidFill>
                  <a:srgbClr val="C00000"/>
                </a:solidFill>
                <a:latin typeface="Comic Sans MS" pitchFamily="66" charset="0"/>
              </a:rPr>
            </a:br>
            <a:endParaRPr lang="fr-BE" sz="1800" i="1" cap="none" dirty="0">
              <a:solidFill>
                <a:srgbClr val="002060"/>
              </a:solidFill>
              <a:latin typeface="Comic Sans MS" pitchFamily="66" charset="0"/>
            </a:endParaRPr>
          </a:p>
          <a:p>
            <a:pPr>
              <a:buNone/>
            </a:pPr>
            <a:r>
              <a:rPr lang="fr-BE" sz="1800" i="1" cap="none" dirty="0">
                <a:solidFill>
                  <a:srgbClr val="0000FF"/>
                </a:solidFill>
                <a:latin typeface="Comic Sans MS" pitchFamily="66" charset="0"/>
              </a:rPr>
              <a:t>Compte à vue                                17161,06 €</a:t>
            </a:r>
          </a:p>
          <a:p>
            <a:pPr>
              <a:buNone/>
            </a:pPr>
            <a:endParaRPr lang="fr-BE" sz="1800" i="1" cap="none" dirty="0">
              <a:solidFill>
                <a:srgbClr val="0000FF"/>
              </a:solidFill>
              <a:latin typeface="Comic Sans MS" pitchFamily="66" charset="0"/>
            </a:endParaRPr>
          </a:p>
          <a:p>
            <a:pPr>
              <a:buNone/>
            </a:pPr>
            <a:r>
              <a:rPr lang="fr-BE" sz="1800" i="1" cap="none" dirty="0">
                <a:solidFill>
                  <a:srgbClr val="0000FF"/>
                </a:solidFill>
                <a:latin typeface="Comic Sans MS" pitchFamily="66" charset="0"/>
              </a:rPr>
              <a:t>Numéraire                                      572,30 € </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Réserve boissons				 646,20 €</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Boutique       				      2526,28 €</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Patrimoine              		          80,00  €</a:t>
            </a:r>
            <a:br>
              <a:rPr lang="fr-BE" sz="1800" i="1" cap="none" dirty="0">
                <a:solidFill>
                  <a:srgbClr val="0000FF"/>
                </a:solidFill>
                <a:latin typeface="Comic Sans MS" pitchFamily="66" charset="0"/>
              </a:rPr>
            </a:br>
            <a:br>
              <a:rPr lang="fr-BE" sz="1800" i="1" cap="none" dirty="0">
                <a:solidFill>
                  <a:srgbClr val="002060"/>
                </a:solidFill>
                <a:latin typeface="Comic Sans MS" pitchFamily="66" charset="0"/>
              </a:rPr>
            </a:br>
            <a:br>
              <a:rPr lang="fr-BE" sz="1800" i="1" cap="none" dirty="0">
                <a:solidFill>
                  <a:srgbClr val="002060"/>
                </a:solidFill>
                <a:latin typeface="Comic Sans MS" pitchFamily="66" charset="0"/>
              </a:rPr>
            </a:br>
            <a:endParaRPr lang="fr-BE" sz="1800" i="1" u="sng" cap="none" dirty="0">
              <a:solidFill>
                <a:srgbClr val="002060"/>
              </a:solidFill>
              <a:latin typeface="Comic Sans MS" pitchFamily="66" charset="0"/>
            </a:endParaRPr>
          </a:p>
          <a:p>
            <a:pPr>
              <a:buNone/>
            </a:pPr>
            <a:endParaRPr lang="fr-BE" b="1" dirty="0"/>
          </a:p>
        </p:txBody>
      </p:sp>
      <p:pic>
        <p:nvPicPr>
          <p:cNvPr id="45058" name="Picture 2" descr="C:\Users\Papa\Documents\Downloads\images.jpg"/>
          <p:cNvPicPr>
            <a:picLocks noChangeAspect="1" noChangeArrowheads="1"/>
          </p:cNvPicPr>
          <p:nvPr/>
        </p:nvPicPr>
        <p:blipFill>
          <a:blip r:embed="rId2" cstate="print"/>
          <a:srcRect/>
          <a:stretch>
            <a:fillRect/>
          </a:stretch>
        </p:blipFill>
        <p:spPr bwMode="auto">
          <a:xfrm>
            <a:off x="7518803" y="2299028"/>
            <a:ext cx="1368152" cy="1129972"/>
          </a:xfrm>
          <a:prstGeom prst="rect">
            <a:avLst/>
          </a:prstGeom>
          <a:noFill/>
        </p:spPr>
      </p:pic>
      <p:pic>
        <p:nvPicPr>
          <p:cNvPr id="45059" name="Picture 3" descr="C:\Users\Papa\Documents\Downloads\images (1).jpg"/>
          <p:cNvPicPr>
            <a:picLocks noChangeAspect="1" noChangeArrowheads="1"/>
          </p:cNvPicPr>
          <p:nvPr/>
        </p:nvPicPr>
        <p:blipFill>
          <a:blip r:embed="rId3" cstate="print"/>
          <a:srcRect/>
          <a:stretch>
            <a:fillRect/>
          </a:stretch>
        </p:blipFill>
        <p:spPr bwMode="auto">
          <a:xfrm>
            <a:off x="5220072" y="3584989"/>
            <a:ext cx="2000264" cy="890326"/>
          </a:xfrm>
          <a:prstGeom prst="rect">
            <a:avLst/>
          </a:prstGeom>
          <a:noFill/>
        </p:spPr>
      </p:pic>
      <p:cxnSp>
        <p:nvCxnSpPr>
          <p:cNvPr id="10" name="Straight Arrow Connector 9"/>
          <p:cNvCxnSpPr/>
          <p:nvPr/>
        </p:nvCxnSpPr>
        <p:spPr>
          <a:xfrm>
            <a:off x="10644230" y="2786058"/>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id="{E38EB5AF-27D3-4E04-827E-8735210D2F41}"/>
              </a:ext>
            </a:extLst>
          </p:cNvPr>
          <p:cNvSpPr txBox="1"/>
          <p:nvPr/>
        </p:nvSpPr>
        <p:spPr>
          <a:xfrm>
            <a:off x="380971" y="5988626"/>
            <a:ext cx="6587060" cy="369332"/>
          </a:xfrm>
          <a:prstGeom prst="rect">
            <a:avLst/>
          </a:prstGeom>
          <a:noFill/>
        </p:spPr>
        <p:txBody>
          <a:bodyPr wrap="none" rtlCol="0">
            <a:spAutoFit/>
          </a:bodyPr>
          <a:lstStyle/>
          <a:p>
            <a:r>
              <a:rPr lang="fr-BE" b="1" i="1" dirty="0">
                <a:solidFill>
                  <a:srgbClr val="FF00FF"/>
                </a:solidFill>
                <a:latin typeface="Comic Sans MS" panose="030F0702030302020204" pitchFamily="66" charset="0"/>
              </a:rPr>
              <a:t>Contrôle de la comptabilité, le </a:t>
            </a:r>
            <a:r>
              <a:rPr lang="fr-BE" b="1" i="1" u="sng" dirty="0">
                <a:solidFill>
                  <a:srgbClr val="0000FF"/>
                </a:solidFill>
                <a:latin typeface="Comic Sans MS" panose="030F0702030302020204" pitchFamily="66" charset="0"/>
              </a:rPr>
              <a:t>Daniel Cléda</a:t>
            </a:r>
            <a:r>
              <a:rPr lang="fr-BE" b="1" i="1" u="sng" dirty="0">
                <a:solidFill>
                  <a:srgbClr val="FF00FF"/>
                </a:solidFill>
                <a:latin typeface="Comic Sans MS" panose="030F0702030302020204" pitchFamily="66" charset="0"/>
              </a:rPr>
              <a:t> </a:t>
            </a:r>
            <a:r>
              <a:rPr lang="fr-BE" b="1" i="1" dirty="0">
                <a:solidFill>
                  <a:srgbClr val="FF00FF"/>
                </a:solidFill>
                <a:latin typeface="Comic Sans MS" panose="030F0702030302020204" pitchFamily="66" charset="0"/>
              </a:rPr>
              <a:t>janvier 2021</a:t>
            </a:r>
          </a:p>
        </p:txBody>
      </p:sp>
      <p:pic>
        <p:nvPicPr>
          <p:cNvPr id="7" name="Image 6">
            <a:extLst>
              <a:ext uri="{FF2B5EF4-FFF2-40B4-BE49-F238E27FC236}">
                <a16:creationId xmlns:a16="http://schemas.microsoft.com/office/drawing/2014/main" id="{E27FF581-B763-4D61-A7D2-8675D1740B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676" y="4614881"/>
            <a:ext cx="1387320" cy="13457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142984"/>
            <a:ext cx="8286808" cy="4929198"/>
          </a:xfrm>
        </p:spPr>
        <p:txBody>
          <a:bodyPr>
            <a:noAutofit/>
          </a:bodyPr>
          <a:lstStyle/>
          <a:p>
            <a:r>
              <a:rPr lang="fr-BE" sz="1800" i="1" cap="none" dirty="0">
                <a:solidFill>
                  <a:srgbClr val="0000FF"/>
                </a:solidFill>
                <a:latin typeface="Comic Sans MS" pitchFamily="66" charset="0"/>
              </a:rPr>
              <a:t>Lors du départ en retraite d’un militaire, le but principal de l’Amicale  est de prendre contact avec lui afin de le sensibiliser (changement dans sa vie sociale).</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Notre Amicale est un élément qui lui permettra une continuité dans un esprit de camaraderie et de retrouvailles.</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Faire également comprendre que l’Amicale n’a pas de structure militaire mais bien une structure fonctionnelle pour l’organisation de ses activités.</a:t>
            </a:r>
          </a:p>
        </p:txBody>
      </p:sp>
      <p:sp>
        <p:nvSpPr>
          <p:cNvPr id="3" name="Content Placeholder 2"/>
          <p:cNvSpPr>
            <a:spLocks noGrp="1"/>
          </p:cNvSpPr>
          <p:nvPr>
            <p:ph idx="1"/>
          </p:nvPr>
        </p:nvSpPr>
        <p:spPr>
          <a:xfrm>
            <a:off x="0" y="214290"/>
            <a:ext cx="6840587" cy="1571636"/>
          </a:xfrm>
        </p:spPr>
        <p:txBody>
          <a:bodyPr>
            <a:normAutofit/>
          </a:bodyPr>
          <a:lstStyle/>
          <a:p>
            <a:pPr algn="ctr">
              <a:buNone/>
            </a:pPr>
            <a:r>
              <a:rPr lang="fr-BE" sz="3600" i="1" u="sng" dirty="0">
                <a:solidFill>
                  <a:srgbClr val="0000FF"/>
                </a:solidFill>
                <a:latin typeface="Comic Sans MS" pitchFamily="66" charset="0"/>
              </a:rPr>
              <a:t>9 – 1   Les départs à la retraite en 2021</a:t>
            </a:r>
          </a:p>
          <a:p>
            <a:pP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18</a:t>
            </a:fld>
            <a:endParaRPr lang="fr-BE" dirty="0"/>
          </a:p>
        </p:txBody>
      </p:sp>
      <p:pic>
        <p:nvPicPr>
          <p:cNvPr id="53250" name="Picture 2" descr="Résultat de recherche d'images pour &quot;departs en pension d'un militaire humour&quot;"/>
          <p:cNvPicPr>
            <a:picLocks noChangeAspect="1" noChangeArrowheads="1"/>
          </p:cNvPicPr>
          <p:nvPr/>
        </p:nvPicPr>
        <p:blipFill>
          <a:blip r:embed="rId2" cstate="print">
            <a:clrChange>
              <a:clrFrom>
                <a:srgbClr val="7FBFDA"/>
              </a:clrFrom>
              <a:clrTo>
                <a:srgbClr val="7FBFDA">
                  <a:alpha val="0"/>
                </a:srgbClr>
              </a:clrTo>
            </a:clrChange>
          </a:blip>
          <a:srcRect/>
          <a:stretch>
            <a:fillRect/>
          </a:stretch>
        </p:blipFill>
        <p:spPr bwMode="auto">
          <a:xfrm>
            <a:off x="3071803" y="2314567"/>
            <a:ext cx="1857388" cy="1114433"/>
          </a:xfrm>
          <a:prstGeom prst="rect">
            <a:avLst/>
          </a:prstGeom>
          <a:noFill/>
        </p:spPr>
      </p:pic>
      <p:sp>
        <p:nvSpPr>
          <p:cNvPr id="53252" name="AutoShape 4" descr="Résultat de recherche d'images pour &quot;esprit de camaraderie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3254" name="AutoShape 6" descr="Résultat de recherche d'images pour &quot;esprit de camaraderie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3256" name="AutoShape 8" descr="Résultat de recherche d'images pour &quot;esprit de camaraderie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3258" name="AutoShape 10" descr="Résultat de recherche d'images pour &quot;esprit de camaraderie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3260" name="AutoShape 12" descr="Résultat de recherche d'images pour &quot;esprit de camaraderie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3262" name="AutoShape 14" descr="Résultat de recherche d'images pour &quot;esprit de camaraderie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3264" name="AutoShape 16" descr="Résultat de recherche d'images pour &quot;esprit de camaraderie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3266" name="AutoShape 18" descr="Résultat de recherche d'images pour &quot;esprit de camaraderie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3268" name="AutoShape 20" descr="Résultat de recherche d'images pour &quot;esprit de camaraderie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3270" name="AutoShape 22" descr="Résultat de recherche d'images pour &quot;esprit de camaraderie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53272" name="AutoShape 24" descr="Résultat de recherche d'images pour &quot;esprit de camaraderie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53274" name="Picture 26" descr="Résultat de recherche d'images pour &quot;esprit de camaraderie humour&quot;"/>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bwMode="auto">
          <a:xfrm>
            <a:off x="5857884" y="3921400"/>
            <a:ext cx="1071570" cy="1079236"/>
          </a:xfrm>
          <a:prstGeom prst="rect">
            <a:avLst/>
          </a:prstGeom>
          <a:noFill/>
        </p:spPr>
      </p:pic>
      <p:pic>
        <p:nvPicPr>
          <p:cNvPr id="53276" name="Picture 28" descr="Résultat de recherche d'images pour &quot;structure fonctionnelle humour&quot;"/>
          <p:cNvPicPr>
            <a:picLocks noChangeAspect="1" noChangeArrowheads="1"/>
          </p:cNvPicPr>
          <p:nvPr/>
        </p:nvPicPr>
        <p:blipFill>
          <a:blip r:embed="rId4">
            <a:clrChange>
              <a:clrFrom>
                <a:srgbClr val="EAEAEC"/>
              </a:clrFrom>
              <a:clrTo>
                <a:srgbClr val="EAEAEC">
                  <a:alpha val="0"/>
                </a:srgbClr>
              </a:clrTo>
            </a:clrChange>
          </a:blip>
          <a:srcRect/>
          <a:stretch>
            <a:fillRect/>
          </a:stretch>
        </p:blipFill>
        <p:spPr bwMode="auto">
          <a:xfrm>
            <a:off x="1714480" y="5572116"/>
            <a:ext cx="1285884" cy="128588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500174"/>
            <a:ext cx="6554867" cy="5357826"/>
          </a:xfrm>
        </p:spPr>
        <p:txBody>
          <a:bodyPr>
            <a:normAutofit/>
          </a:bodyPr>
          <a:lstStyle/>
          <a:p>
            <a:r>
              <a:rPr lang="fr-BE" sz="1800" i="1" cap="none" dirty="0">
                <a:solidFill>
                  <a:srgbClr val="0000FF"/>
                </a:solidFill>
                <a:latin typeface="Comic Sans MS" pitchFamily="66" charset="0"/>
              </a:rPr>
              <a:t>Les documents suivants </a:t>
            </a:r>
            <a:r>
              <a:rPr lang="fr-BE" sz="1800" i="1" u="sng" cap="none" dirty="0">
                <a:solidFill>
                  <a:srgbClr val="0000FF"/>
                </a:solidFill>
                <a:latin typeface="Comic Sans MS" pitchFamily="66" charset="0"/>
              </a:rPr>
              <a:t>seront envoyés par courriel </a:t>
            </a:r>
            <a:r>
              <a:rPr lang="fr-BE" sz="1800" i="1" cap="none" dirty="0">
                <a:solidFill>
                  <a:srgbClr val="0000FF"/>
                </a:solidFill>
                <a:latin typeface="Comic Sans MS" pitchFamily="66" charset="0"/>
              </a:rPr>
              <a:t>:</a:t>
            </a: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a:t>
            </a:r>
            <a:r>
              <a:rPr lang="fr-BE" sz="1800" i="1" cap="none" dirty="0">
                <a:solidFill>
                  <a:srgbClr val="00B050"/>
                </a:solidFill>
                <a:latin typeface="Comic Sans MS" pitchFamily="66" charset="0"/>
              </a:rPr>
              <a:t>(fait par Daniel Delmée en novembre 2020)</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 Lettre d’accueil du Président.</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 Bulletin d’inscription pour retraité.</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 Liste des activités de l’Amicale en 2020.</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 Le dernier ST.</a:t>
            </a:r>
          </a:p>
        </p:txBody>
      </p:sp>
      <p:sp>
        <p:nvSpPr>
          <p:cNvPr id="3" name="Content Placeholder 2"/>
          <p:cNvSpPr>
            <a:spLocks noGrp="1"/>
          </p:cNvSpPr>
          <p:nvPr>
            <p:ph idx="1"/>
          </p:nvPr>
        </p:nvSpPr>
        <p:spPr>
          <a:xfrm>
            <a:off x="214282" y="214290"/>
            <a:ext cx="6554867" cy="1681154"/>
          </a:xfrm>
        </p:spPr>
        <p:txBody>
          <a:bodyPr/>
          <a:lstStyle/>
          <a:p>
            <a:pPr algn="ctr">
              <a:buNone/>
            </a:pPr>
            <a:r>
              <a:rPr lang="fr-BE" sz="3600" i="1" u="sng" dirty="0">
                <a:solidFill>
                  <a:srgbClr val="0000FF"/>
                </a:solidFill>
                <a:latin typeface="Comic Sans MS" pitchFamily="66" charset="0"/>
              </a:rPr>
              <a:t>9 – 2  Les départs en retraite en 2021</a:t>
            </a:r>
          </a:p>
          <a:p>
            <a:pP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19</a:t>
            </a:fld>
            <a:endParaRPr lang="fr-BE" dirty="0"/>
          </a:p>
        </p:txBody>
      </p:sp>
      <p:pic>
        <p:nvPicPr>
          <p:cNvPr id="1026" name="Picture 2" descr="Résultat de recherche d'images pour &quot;lettre d'accueil humour&quot;"/>
          <p:cNvPicPr>
            <a:picLocks noChangeAspect="1" noChangeArrowheads="1"/>
          </p:cNvPicPr>
          <p:nvPr/>
        </p:nvPicPr>
        <p:blipFill>
          <a:blip r:embed="rId2"/>
          <a:srcRect/>
          <a:stretch>
            <a:fillRect/>
          </a:stretch>
        </p:blipFill>
        <p:spPr bwMode="auto">
          <a:xfrm>
            <a:off x="142844" y="2357430"/>
            <a:ext cx="2000264" cy="1336130"/>
          </a:xfrm>
          <a:prstGeom prst="rect">
            <a:avLst/>
          </a:prstGeom>
          <a:noFill/>
        </p:spPr>
      </p:pic>
      <p:pic>
        <p:nvPicPr>
          <p:cNvPr id="1028" name="Picture 4" descr="Résultat de recherche d'images pour &quot;bulletin d'inscription humour&quot;"/>
          <p:cNvPicPr>
            <a:picLocks noChangeAspect="1" noChangeArrowheads="1"/>
          </p:cNvPicPr>
          <p:nvPr/>
        </p:nvPicPr>
        <p:blipFill>
          <a:blip r:embed="rId3"/>
          <a:srcRect/>
          <a:stretch>
            <a:fillRect/>
          </a:stretch>
        </p:blipFill>
        <p:spPr bwMode="auto">
          <a:xfrm>
            <a:off x="6357950" y="3429000"/>
            <a:ext cx="2000264" cy="1153998"/>
          </a:xfrm>
          <a:prstGeom prst="rect">
            <a:avLst/>
          </a:prstGeom>
          <a:noFill/>
        </p:spPr>
      </p:pic>
      <p:pic>
        <p:nvPicPr>
          <p:cNvPr id="8" name="Picture 5"/>
          <p:cNvPicPr>
            <a:picLocks noChangeAspect="1" noChangeArrowheads="1"/>
          </p:cNvPicPr>
          <p:nvPr/>
        </p:nvPicPr>
        <p:blipFill>
          <a:blip r:embed="rId4" cstate="print"/>
          <a:srcRect/>
          <a:stretch>
            <a:fillRect/>
          </a:stretch>
        </p:blipFill>
        <p:spPr bwMode="auto">
          <a:xfrm>
            <a:off x="4286248" y="5572140"/>
            <a:ext cx="808039" cy="1142984"/>
          </a:xfrm>
          <a:prstGeom prst="rect">
            <a:avLst/>
          </a:prstGeom>
          <a:noFill/>
          <a:ln w="9525">
            <a:noFill/>
            <a:miter lim="800000"/>
            <a:headEnd/>
            <a:tailEnd/>
          </a:ln>
          <a:effectLst/>
        </p:spPr>
      </p:pic>
      <p:sp>
        <p:nvSpPr>
          <p:cNvPr id="1031" name="AutoShape 7" descr="Résultat de recherche d'images pour &quot;liste des activités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1033" name="AutoShape 9" descr="Résultat de recherche d'images pour &quot;liste des activités humour&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1035" name="Picture 11" descr="Drôle vieux couple danse vecteur Cartoon - clipart vectoriel de Troisième âge libre de droit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55575" y="4429132"/>
            <a:ext cx="1987533" cy="161487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500174"/>
            <a:ext cx="6554867" cy="5357826"/>
          </a:xfrm>
        </p:spPr>
        <p:txBody>
          <a:bodyPr>
            <a:normAutofit/>
          </a:bodyPr>
          <a:lstStyle/>
          <a:p>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2000" i="1" cap="none" dirty="0">
                <a:solidFill>
                  <a:srgbClr val="0000FF"/>
                </a:solidFill>
                <a:latin typeface="Comic Sans MS" pitchFamily="66" charset="0"/>
              </a:rPr>
              <a:t>Excusé:  </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endParaRPr lang="fr-BE" sz="1800" i="1" cap="none" dirty="0">
              <a:solidFill>
                <a:srgbClr val="0000FF"/>
              </a:solidFill>
              <a:latin typeface="Comic Sans MS" pitchFamily="66" charset="0"/>
            </a:endParaRPr>
          </a:p>
        </p:txBody>
      </p:sp>
      <p:sp>
        <p:nvSpPr>
          <p:cNvPr id="3" name="Content Placeholder 2"/>
          <p:cNvSpPr>
            <a:spLocks noGrp="1"/>
          </p:cNvSpPr>
          <p:nvPr>
            <p:ph idx="1"/>
          </p:nvPr>
        </p:nvSpPr>
        <p:spPr>
          <a:xfrm>
            <a:off x="1428728" y="142852"/>
            <a:ext cx="5181608" cy="752460"/>
          </a:xfrm>
        </p:spPr>
        <p:txBody>
          <a:bodyPr>
            <a:normAutofit/>
          </a:bodyPr>
          <a:lstStyle/>
          <a:p>
            <a:pPr>
              <a:buNone/>
            </a:pPr>
            <a:r>
              <a:rPr lang="fr-BE" sz="3600" i="1" u="sng" dirty="0">
                <a:solidFill>
                  <a:srgbClr val="0000FF"/>
                </a:solidFill>
                <a:latin typeface="Comic Sans MS" pitchFamily="66" charset="0"/>
              </a:rPr>
              <a:t>Absent et excusé</a:t>
            </a:r>
            <a:endParaRPr lang="fr-BE" sz="3600" dirty="0"/>
          </a:p>
        </p:txBody>
      </p:sp>
      <p:sp>
        <p:nvSpPr>
          <p:cNvPr id="4" name="Slide Number Placeholder 3"/>
          <p:cNvSpPr>
            <a:spLocks noGrp="1"/>
          </p:cNvSpPr>
          <p:nvPr>
            <p:ph type="sldNum" sz="quarter" idx="12"/>
          </p:nvPr>
        </p:nvSpPr>
        <p:spPr>
          <a:xfrm>
            <a:off x="7786710" y="5572140"/>
            <a:ext cx="856907" cy="669925"/>
          </a:xfrm>
        </p:spPr>
        <p:txBody>
          <a:bodyPr/>
          <a:lstStyle/>
          <a:p>
            <a:fld id="{D7C119D3-B58D-46FA-B0B3-B02207F6499F}" type="slidenum">
              <a:rPr lang="fr-BE" smtClean="0"/>
              <a:pPr/>
              <a:t>2</a:t>
            </a:fld>
            <a:endParaRPr lang="fr-BE" dirty="0"/>
          </a:p>
        </p:txBody>
      </p:sp>
      <p:pic>
        <p:nvPicPr>
          <p:cNvPr id="1026" name="Picture 2"/>
          <p:cNvPicPr>
            <a:picLocks noChangeAspect="1" noChangeArrowheads="1"/>
          </p:cNvPicPr>
          <p:nvPr/>
        </p:nvPicPr>
        <p:blipFill>
          <a:blip r:embed="rId2"/>
          <a:srcRect/>
          <a:stretch>
            <a:fillRect/>
          </a:stretch>
        </p:blipFill>
        <p:spPr bwMode="auto">
          <a:xfrm>
            <a:off x="142844" y="1214422"/>
            <a:ext cx="2154002" cy="108039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clrChange>
              <a:clrFrom>
                <a:srgbClr val="F9F9F9"/>
              </a:clrFrom>
              <a:clrTo>
                <a:srgbClr val="F9F9F9">
                  <a:alpha val="0"/>
                </a:srgbClr>
              </a:clrTo>
            </a:clrChange>
          </a:blip>
          <a:srcRect/>
          <a:stretch>
            <a:fillRect/>
          </a:stretch>
        </p:blipFill>
        <p:spPr bwMode="auto">
          <a:xfrm>
            <a:off x="6715140" y="4781002"/>
            <a:ext cx="1262065" cy="2076998"/>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00034" y="3929066"/>
            <a:ext cx="3028950" cy="1514475"/>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57298"/>
            <a:ext cx="6554867" cy="5500702"/>
          </a:xfrm>
        </p:spPr>
        <p:txBody>
          <a:bodyPr>
            <a:normAutofit fontScale="90000"/>
          </a:bodyPr>
          <a:lstStyle/>
          <a:p>
            <a:r>
              <a:rPr lang="fr-BE" sz="2000" i="1" cap="none" dirty="0">
                <a:solidFill>
                  <a:srgbClr val="0000FF"/>
                </a:solidFill>
                <a:latin typeface="Comic Sans MS" pitchFamily="66" charset="0"/>
              </a:rPr>
              <a:t>Inscription comme </a:t>
            </a:r>
            <a:r>
              <a:rPr lang="fr-BE" sz="2000" i="1" u="sng" cap="none" dirty="0">
                <a:solidFill>
                  <a:srgbClr val="0000FF"/>
                </a:solidFill>
                <a:latin typeface="Comic Sans MS" pitchFamily="66" charset="0"/>
              </a:rPr>
              <a:t>membre EFFECTIF,</a:t>
            </a:r>
            <a:r>
              <a:rPr lang="fr-BE" sz="2000" i="1" cap="none" dirty="0">
                <a:solidFill>
                  <a:srgbClr val="0000FF"/>
                </a:solidFill>
                <a:latin typeface="Comic Sans MS" pitchFamily="66" charset="0"/>
              </a:rPr>
              <a:t> j’ai été en service au 4 Génie.</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Renseignements complémentaires (souhaités)</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	Date de naissance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	Date de mariage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	Voiture : immatriculation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	N° Tf ou GSM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	Adresse Email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Si votre épouse (époux) désire participer à nos activités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Nom :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Prénom :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Date de naissance :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 </a:t>
            </a:r>
            <a:br>
              <a:rPr lang="fr-BE" sz="2000" i="1" cap="none" dirty="0">
                <a:solidFill>
                  <a:srgbClr val="0000FF"/>
                </a:solidFill>
                <a:latin typeface="Comic Sans MS" pitchFamily="66" charset="0"/>
              </a:rPr>
            </a:br>
            <a:r>
              <a:rPr lang="fr-BE" sz="2000" b="1" i="1" u="sng" cap="none" dirty="0">
                <a:solidFill>
                  <a:srgbClr val="FF0000"/>
                </a:solidFill>
                <a:latin typeface="Comic Sans MS" pitchFamily="66" charset="0"/>
              </a:rPr>
              <a:t>La cotisation  pour 2020 vous est offerte</a:t>
            </a:r>
            <a:r>
              <a:rPr lang="fr-BE" sz="2000" i="1" cap="none" dirty="0">
                <a:solidFill>
                  <a:srgbClr val="FF0000"/>
                </a:solidFill>
                <a:latin typeface="Comic Sans MS" pitchFamily="66" charset="0"/>
              </a:rPr>
              <a:t> </a:t>
            </a:r>
            <a:r>
              <a:rPr lang="fr-BE" sz="2000" i="1" cap="none" dirty="0">
                <a:solidFill>
                  <a:srgbClr val="0000FF"/>
                </a:solidFill>
                <a:latin typeface="Comic Sans MS" pitchFamily="66" charset="0"/>
              </a:rPr>
              <a:t>et sera de 12€ à partir de 2021 sur le compte</a:t>
            </a:r>
            <a:r>
              <a:rPr lang="fr-BE" sz="2000" b="1" i="1" cap="none" dirty="0">
                <a:solidFill>
                  <a:srgbClr val="0000FF"/>
                </a:solidFill>
                <a:latin typeface="Comic Sans MS" pitchFamily="66" charset="0"/>
              </a:rPr>
              <a:t> IBAN : BE40 0011 7333 7763 - BIC : GEBABEBB </a:t>
            </a:r>
            <a:r>
              <a:rPr lang="fr-BE" sz="2000" i="1" cap="none" dirty="0">
                <a:solidFill>
                  <a:srgbClr val="0000FF"/>
                </a:solidFill>
                <a:latin typeface="Comic Sans MS" pitchFamily="66" charset="0"/>
              </a:rPr>
              <a:t>de l’Amicale du 4 Génie, Camp Adjudant Brasseur 4540 AMPSIN</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							Date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Signature :</a:t>
            </a:r>
            <a:br>
              <a:rPr lang="fr-BE" dirty="0"/>
            </a:br>
            <a:endParaRPr lang="fr-BE" dirty="0"/>
          </a:p>
        </p:txBody>
      </p:sp>
      <p:sp>
        <p:nvSpPr>
          <p:cNvPr id="3" name="Content Placeholder 2"/>
          <p:cNvSpPr>
            <a:spLocks noGrp="1"/>
          </p:cNvSpPr>
          <p:nvPr>
            <p:ph idx="1"/>
          </p:nvPr>
        </p:nvSpPr>
        <p:spPr>
          <a:xfrm>
            <a:off x="571472" y="214290"/>
            <a:ext cx="6554867" cy="1214446"/>
          </a:xfrm>
        </p:spPr>
        <p:txBody>
          <a:bodyPr>
            <a:normAutofit lnSpcReduction="10000"/>
          </a:bodyPr>
          <a:lstStyle/>
          <a:p>
            <a:pPr algn="ctr">
              <a:buNone/>
            </a:pPr>
            <a:r>
              <a:rPr lang="fr-BE" sz="3600" i="1" u="sng" dirty="0">
                <a:solidFill>
                  <a:srgbClr val="0000FF"/>
                </a:solidFill>
                <a:latin typeface="Comic Sans MS" pitchFamily="66" charset="0"/>
              </a:rPr>
              <a:t>9 – 3  Les départs en retraite en 2021</a:t>
            </a:r>
          </a:p>
          <a:p>
            <a:pP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20</a:t>
            </a:fld>
            <a:endParaRPr lang="fr-B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623129C-2A07-4ED2-8C0F-E6C9F5542E5E}"/>
              </a:ext>
            </a:extLst>
          </p:cNvPr>
          <p:cNvSpPr>
            <a:spLocks noGrp="1"/>
          </p:cNvSpPr>
          <p:nvPr>
            <p:ph idx="1"/>
          </p:nvPr>
        </p:nvSpPr>
        <p:spPr>
          <a:xfrm>
            <a:off x="533400" y="533400"/>
            <a:ext cx="6554867" cy="1167408"/>
          </a:xfrm>
        </p:spPr>
        <p:txBody>
          <a:bodyPr/>
          <a:lstStyle/>
          <a:p>
            <a:pPr marL="0" indent="0">
              <a:buNone/>
            </a:pPr>
            <a:r>
              <a:rPr lang="fr-BE" sz="3600" i="1" u="sng" dirty="0">
                <a:solidFill>
                  <a:srgbClr val="0000FF"/>
                </a:solidFill>
                <a:latin typeface="Comic Sans MS" pitchFamily="66" charset="0"/>
              </a:rPr>
              <a:t>10 - 1  Remerciements décès</a:t>
            </a:r>
          </a:p>
          <a:p>
            <a:pPr marL="0" indent="0">
              <a:buNone/>
            </a:pPr>
            <a:endParaRPr lang="fr-BE" dirty="0"/>
          </a:p>
        </p:txBody>
      </p:sp>
      <p:sp>
        <p:nvSpPr>
          <p:cNvPr id="4" name="Espace réservé du numéro de diapositive 3">
            <a:extLst>
              <a:ext uri="{FF2B5EF4-FFF2-40B4-BE49-F238E27FC236}">
                <a16:creationId xmlns:a16="http://schemas.microsoft.com/office/drawing/2014/main" id="{2BBAD15F-1FB7-41B0-9AE2-A49DB97C8595}"/>
              </a:ext>
            </a:extLst>
          </p:cNvPr>
          <p:cNvSpPr>
            <a:spLocks noGrp="1"/>
          </p:cNvSpPr>
          <p:nvPr>
            <p:ph type="sldNum" sz="quarter" idx="12"/>
          </p:nvPr>
        </p:nvSpPr>
        <p:spPr/>
        <p:txBody>
          <a:bodyPr/>
          <a:lstStyle/>
          <a:p>
            <a:fld id="{D7C119D3-B58D-46FA-B0B3-B02207F6499F}" type="slidenum">
              <a:rPr lang="fr-BE" smtClean="0"/>
              <a:pPr/>
              <a:t>21</a:t>
            </a:fld>
            <a:endParaRPr lang="fr-BE" dirty="0"/>
          </a:p>
        </p:txBody>
      </p:sp>
      <p:pic>
        <p:nvPicPr>
          <p:cNvPr id="6" name="Image 5">
            <a:extLst>
              <a:ext uri="{FF2B5EF4-FFF2-40B4-BE49-F238E27FC236}">
                <a16:creationId xmlns:a16="http://schemas.microsoft.com/office/drawing/2014/main" id="{3FE6F082-0114-40DA-A8B0-FCE5B8162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700808"/>
            <a:ext cx="5584192" cy="4168258"/>
          </a:xfrm>
          <a:prstGeom prst="rect">
            <a:avLst/>
          </a:prstGeom>
        </p:spPr>
      </p:pic>
    </p:spTree>
    <p:extLst>
      <p:ext uri="{BB962C8B-B14F-4D97-AF65-F5344CB8AC3E}">
        <p14:creationId xmlns:p14="http://schemas.microsoft.com/office/powerpoint/2010/main" val="11818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8779F04-54A7-4155-8965-720FAC3C0D63}"/>
              </a:ext>
            </a:extLst>
          </p:cNvPr>
          <p:cNvSpPr>
            <a:spLocks noGrp="1"/>
          </p:cNvSpPr>
          <p:nvPr>
            <p:ph idx="1"/>
          </p:nvPr>
        </p:nvSpPr>
        <p:spPr>
          <a:xfrm>
            <a:off x="533400" y="290500"/>
            <a:ext cx="6554867" cy="1095400"/>
          </a:xfrm>
        </p:spPr>
        <p:txBody>
          <a:bodyPr/>
          <a:lstStyle/>
          <a:p>
            <a:pPr marL="0" indent="0">
              <a:buNone/>
            </a:pPr>
            <a:r>
              <a:rPr lang="fr-BE" sz="3600" i="1" u="sng" dirty="0">
                <a:solidFill>
                  <a:srgbClr val="0000FF"/>
                </a:solidFill>
                <a:latin typeface="Comic Sans MS" pitchFamily="66" charset="0"/>
              </a:rPr>
              <a:t>10 - 2  Remerciements décès</a:t>
            </a:r>
          </a:p>
          <a:p>
            <a:pPr marL="0" indent="0">
              <a:buNone/>
            </a:pPr>
            <a:endParaRPr lang="fr-BE" dirty="0"/>
          </a:p>
        </p:txBody>
      </p:sp>
      <p:sp>
        <p:nvSpPr>
          <p:cNvPr id="4" name="Espace réservé du numéro de diapositive 3">
            <a:extLst>
              <a:ext uri="{FF2B5EF4-FFF2-40B4-BE49-F238E27FC236}">
                <a16:creationId xmlns:a16="http://schemas.microsoft.com/office/drawing/2014/main" id="{1E6AF589-BEC1-4FEA-9696-F84937EB058B}"/>
              </a:ext>
            </a:extLst>
          </p:cNvPr>
          <p:cNvSpPr>
            <a:spLocks noGrp="1"/>
          </p:cNvSpPr>
          <p:nvPr>
            <p:ph type="sldNum" sz="quarter" idx="12"/>
          </p:nvPr>
        </p:nvSpPr>
        <p:spPr/>
        <p:txBody>
          <a:bodyPr/>
          <a:lstStyle/>
          <a:p>
            <a:fld id="{D7C119D3-B58D-46FA-B0B3-B02207F6499F}" type="slidenum">
              <a:rPr lang="fr-BE" smtClean="0"/>
              <a:pPr/>
              <a:t>22</a:t>
            </a:fld>
            <a:endParaRPr lang="fr-BE" dirty="0"/>
          </a:p>
        </p:txBody>
      </p:sp>
      <p:pic>
        <p:nvPicPr>
          <p:cNvPr id="5" name="Image 4">
            <a:extLst>
              <a:ext uri="{FF2B5EF4-FFF2-40B4-BE49-F238E27FC236}">
                <a16:creationId xmlns:a16="http://schemas.microsoft.com/office/drawing/2014/main" id="{27BB66D3-E07D-4932-A8A9-2BE0E7294FC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052736"/>
            <a:ext cx="1156970" cy="1590040"/>
          </a:xfrm>
          <a:prstGeom prst="rect">
            <a:avLst/>
          </a:prstGeom>
          <a:noFill/>
          <a:ln>
            <a:noFill/>
          </a:ln>
        </p:spPr>
      </p:pic>
      <p:pic>
        <p:nvPicPr>
          <p:cNvPr id="8" name="Image 7" descr="Une image contenant texte&#10;&#10;Description générée automatiquement">
            <a:extLst>
              <a:ext uri="{FF2B5EF4-FFF2-40B4-BE49-F238E27FC236}">
                <a16:creationId xmlns:a16="http://schemas.microsoft.com/office/drawing/2014/main" id="{AE115B65-5D39-44A3-948A-278B8E0BD0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310" y="1127087"/>
            <a:ext cx="5179734" cy="5465467"/>
          </a:xfrm>
          <a:prstGeom prst="rect">
            <a:avLst/>
          </a:prstGeom>
        </p:spPr>
      </p:pic>
    </p:spTree>
    <p:extLst>
      <p:ext uri="{BB962C8B-B14F-4D97-AF65-F5344CB8AC3E}">
        <p14:creationId xmlns:p14="http://schemas.microsoft.com/office/powerpoint/2010/main" val="356883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357166"/>
            <a:ext cx="6554867" cy="1109650"/>
          </a:xfrm>
        </p:spPr>
        <p:txBody>
          <a:bodyPr/>
          <a:lstStyle/>
          <a:p>
            <a:pPr algn="ctr">
              <a:buNone/>
            </a:pPr>
            <a:r>
              <a:rPr lang="fr-BE" sz="3600" i="1" u="sng" dirty="0">
                <a:solidFill>
                  <a:srgbClr val="0000FF"/>
                </a:solidFill>
                <a:latin typeface="Comic Sans MS" pitchFamily="66" charset="0"/>
              </a:rPr>
              <a:t>11 – Questions</a:t>
            </a:r>
          </a:p>
          <a:p>
            <a:pPr algn="ct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23</a:t>
            </a:fld>
            <a:endParaRPr lang="fr-BE" dirty="0"/>
          </a:p>
        </p:txBody>
      </p:sp>
      <p:pic>
        <p:nvPicPr>
          <p:cNvPr id="1026" name="Picture 2"/>
          <p:cNvPicPr>
            <a:picLocks noChangeAspect="1" noChangeArrowheads="1"/>
          </p:cNvPicPr>
          <p:nvPr/>
        </p:nvPicPr>
        <p:blipFill>
          <a:blip r:embed="rId2"/>
          <a:srcRect/>
          <a:stretch>
            <a:fillRect/>
          </a:stretch>
        </p:blipFill>
        <p:spPr bwMode="auto">
          <a:xfrm>
            <a:off x="3428992" y="1928802"/>
            <a:ext cx="2205044" cy="15468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928662" y="3714752"/>
            <a:ext cx="2543175" cy="18002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786314" y="4786322"/>
            <a:ext cx="2828925" cy="160972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6554867" cy="1252526"/>
          </a:xfrm>
        </p:spPr>
        <p:txBody>
          <a:bodyPr/>
          <a:lstStyle/>
          <a:p>
            <a:pPr algn="ctr">
              <a:buNone/>
            </a:pPr>
            <a:r>
              <a:rPr lang="fr-BE" sz="3600" i="1" u="sng" dirty="0">
                <a:solidFill>
                  <a:srgbClr val="0000FF"/>
                </a:solidFill>
                <a:latin typeface="Comic Sans MS" pitchFamily="66" charset="0"/>
              </a:rPr>
              <a:t>12  Remarques</a:t>
            </a:r>
          </a:p>
          <a:p>
            <a:pPr algn="ct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24</a:t>
            </a:fld>
            <a:endParaRPr lang="fr-BE" dirty="0"/>
          </a:p>
        </p:txBody>
      </p:sp>
      <p:pic>
        <p:nvPicPr>
          <p:cNvPr id="2050" name="Picture 2"/>
          <p:cNvPicPr>
            <a:picLocks noChangeAspect="1" noChangeArrowheads="1"/>
          </p:cNvPicPr>
          <p:nvPr/>
        </p:nvPicPr>
        <p:blipFill>
          <a:blip r:embed="rId2"/>
          <a:srcRect/>
          <a:stretch>
            <a:fillRect/>
          </a:stretch>
        </p:blipFill>
        <p:spPr bwMode="auto">
          <a:xfrm>
            <a:off x="714348" y="1714488"/>
            <a:ext cx="2857500" cy="16002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4572000" y="1857364"/>
            <a:ext cx="2933700" cy="156210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86578" y="4143380"/>
            <a:ext cx="2952750" cy="1552575"/>
          </a:xfrm>
          <a:prstGeom prst="rect">
            <a:avLst/>
          </a:prstGeom>
          <a:noFill/>
          <a:ln w="9525">
            <a:noFill/>
            <a:miter lim="800000"/>
            <a:headEnd/>
            <a:tailEnd/>
          </a:ln>
          <a:effectLst/>
        </p:spPr>
      </p:pic>
      <p:sp>
        <p:nvSpPr>
          <p:cNvPr id="7" name="TextBox 6"/>
          <p:cNvSpPr txBox="1"/>
          <p:nvPr/>
        </p:nvSpPr>
        <p:spPr>
          <a:xfrm>
            <a:off x="571472" y="3714752"/>
            <a:ext cx="6304931" cy="2862322"/>
          </a:xfrm>
          <a:prstGeom prst="rect">
            <a:avLst/>
          </a:prstGeom>
          <a:noFill/>
        </p:spPr>
        <p:txBody>
          <a:bodyPr wrap="none" rtlCol="0">
            <a:spAutoFit/>
          </a:bodyPr>
          <a:lstStyle/>
          <a:p>
            <a:r>
              <a:rPr lang="fr-BE" i="1" dirty="0">
                <a:solidFill>
                  <a:srgbClr val="0000FF"/>
                </a:solidFill>
                <a:latin typeface="Comic Sans MS" pitchFamily="66" charset="0"/>
              </a:rPr>
              <a:t>Nous avons perdu +/- 12 % de nos affiliés en 2020</a:t>
            </a:r>
          </a:p>
          <a:p>
            <a:r>
              <a:rPr lang="fr-BE" i="1" dirty="0">
                <a:solidFill>
                  <a:srgbClr val="0000FF"/>
                </a:solidFill>
                <a:latin typeface="Comic Sans MS" pitchFamily="66" charset="0"/>
              </a:rPr>
              <a:t>(départs naturels)</a:t>
            </a:r>
          </a:p>
          <a:p>
            <a:r>
              <a:rPr lang="fr-BE" i="1" dirty="0">
                <a:solidFill>
                  <a:srgbClr val="0000FF"/>
                </a:solidFill>
                <a:latin typeface="Comic Sans MS" pitchFamily="66" charset="0"/>
              </a:rPr>
              <a:t>Situation  qui risque de continuer dans le futur.</a:t>
            </a:r>
          </a:p>
          <a:p>
            <a:endParaRPr lang="fr-BE" i="1" dirty="0">
              <a:solidFill>
                <a:srgbClr val="0000FF"/>
              </a:solidFill>
              <a:latin typeface="Comic Sans MS" pitchFamily="66" charset="0"/>
            </a:endParaRPr>
          </a:p>
          <a:p>
            <a:r>
              <a:rPr lang="fr-BE" i="1" dirty="0">
                <a:solidFill>
                  <a:srgbClr val="0000FF"/>
                </a:solidFill>
                <a:latin typeface="Comic Sans MS" pitchFamily="66" charset="0"/>
              </a:rPr>
              <a:t>Noces de Palissandre de Monsieur et Madame DECERF </a:t>
            </a:r>
          </a:p>
          <a:p>
            <a:r>
              <a:rPr lang="fr-BE" i="1" dirty="0">
                <a:solidFill>
                  <a:srgbClr val="0000FF"/>
                </a:solidFill>
                <a:latin typeface="Comic Sans MS" pitchFamily="66" charset="0"/>
              </a:rPr>
              <a:t>du 07-11-2020.</a:t>
            </a:r>
          </a:p>
          <a:p>
            <a:r>
              <a:rPr lang="fr-BE" i="1" dirty="0">
                <a:solidFill>
                  <a:srgbClr val="0000FF"/>
                </a:solidFill>
                <a:latin typeface="Comic Sans MS" pitchFamily="66" charset="0"/>
              </a:rPr>
              <a:t>Devait être organisé par Michel Pirnay, </a:t>
            </a:r>
            <a:r>
              <a:rPr lang="fr-BE" i="1" u="sng" dirty="0">
                <a:solidFill>
                  <a:srgbClr val="0000FF"/>
                </a:solidFill>
                <a:latin typeface="Comic Sans MS" pitchFamily="66" charset="0"/>
              </a:rPr>
              <a:t>mais pas d’action</a:t>
            </a:r>
            <a:r>
              <a:rPr lang="fr-BE" i="1" dirty="0">
                <a:solidFill>
                  <a:srgbClr val="0000FF"/>
                </a:solidFill>
                <a:latin typeface="Comic Sans MS" pitchFamily="66" charset="0"/>
              </a:rPr>
              <a:t>,</a:t>
            </a:r>
          </a:p>
          <a:p>
            <a:r>
              <a:rPr lang="fr-BE" i="1" dirty="0">
                <a:solidFill>
                  <a:srgbClr val="0000FF"/>
                </a:solidFill>
                <a:latin typeface="Comic Sans MS" pitchFamily="66" charset="0"/>
              </a:rPr>
              <a:t>même pas l ’envoi de fleurs.</a:t>
            </a:r>
          </a:p>
          <a:p>
            <a:r>
              <a:rPr lang="fr-BE" i="1" dirty="0">
                <a:solidFill>
                  <a:srgbClr val="0000FF"/>
                </a:solidFill>
                <a:latin typeface="Comic Sans MS" pitchFamily="66" charset="0"/>
              </a:rPr>
              <a:t>L’image de l’Amicale est décevante.</a:t>
            </a:r>
          </a:p>
          <a:p>
            <a:r>
              <a:rPr lang="fr-BE" i="1" dirty="0">
                <a:solidFill>
                  <a:srgbClr val="FF0000"/>
                </a:solidFill>
                <a:latin typeface="Comic Sans MS" pitchFamily="66" charset="0"/>
              </a:rPr>
              <a:t>Madame DECERF est décédée le 11-11-2020.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357562"/>
            <a:ext cx="8324880" cy="1524000"/>
          </a:xfrm>
        </p:spPr>
        <p:txBody>
          <a:bodyPr>
            <a:normAutofit fontScale="90000"/>
          </a:bodyPr>
          <a:lstStyle/>
          <a:p>
            <a:br>
              <a:rPr lang="fr-BE" sz="1800" b="1" i="1" u="sng" cap="none" dirty="0">
                <a:solidFill>
                  <a:srgbClr val="0000FF"/>
                </a:solidFill>
                <a:latin typeface="Comic Sans MS" pitchFamily="66" charset="0"/>
              </a:rPr>
            </a:br>
            <a:br>
              <a:rPr lang="fr-BE" sz="1800" b="1" i="1" u="sng"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endParaRPr lang="fr-BE" sz="1800" b="1" i="1" u="sng" dirty="0">
              <a:solidFill>
                <a:srgbClr val="0000FF"/>
              </a:solidFill>
              <a:latin typeface="Comic Sans MS" pitchFamily="66" charset="0"/>
            </a:endParaRPr>
          </a:p>
        </p:txBody>
      </p:sp>
      <p:sp>
        <p:nvSpPr>
          <p:cNvPr id="3" name="Content Placeholder 2"/>
          <p:cNvSpPr>
            <a:spLocks noGrp="1"/>
          </p:cNvSpPr>
          <p:nvPr>
            <p:ph idx="1"/>
          </p:nvPr>
        </p:nvSpPr>
        <p:spPr>
          <a:xfrm>
            <a:off x="533400" y="142852"/>
            <a:ext cx="6554867" cy="1500198"/>
          </a:xfrm>
        </p:spPr>
        <p:txBody>
          <a:bodyPr>
            <a:normAutofit/>
          </a:bodyPr>
          <a:lstStyle/>
          <a:p>
            <a:pPr algn="ctr">
              <a:buNone/>
            </a:pPr>
            <a:r>
              <a:rPr lang="fr-BE" sz="3900" i="1" u="sng" dirty="0">
                <a:solidFill>
                  <a:srgbClr val="0000FF"/>
                </a:solidFill>
                <a:latin typeface="Comic Sans MS" pitchFamily="66" charset="0"/>
              </a:rPr>
              <a:t>13 - 1  Divers</a:t>
            </a:r>
          </a:p>
        </p:txBody>
      </p:sp>
      <p:sp>
        <p:nvSpPr>
          <p:cNvPr id="4" name="Slide Number Placeholder 3"/>
          <p:cNvSpPr>
            <a:spLocks noGrp="1"/>
          </p:cNvSpPr>
          <p:nvPr>
            <p:ph type="sldNum" sz="quarter" idx="12"/>
          </p:nvPr>
        </p:nvSpPr>
        <p:spPr/>
        <p:txBody>
          <a:bodyPr/>
          <a:lstStyle/>
          <a:p>
            <a:fld id="{D7C119D3-B58D-46FA-B0B3-B02207F6499F}" type="slidenum">
              <a:rPr lang="fr-BE" smtClean="0"/>
              <a:pPr/>
              <a:t>25</a:t>
            </a:fld>
            <a:endParaRPr lang="fr-BE" dirty="0"/>
          </a:p>
        </p:txBody>
      </p:sp>
      <p:pic>
        <p:nvPicPr>
          <p:cNvPr id="3074"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155575" y="253054"/>
            <a:ext cx="2071702" cy="2005456"/>
          </a:xfrm>
          <a:prstGeom prst="rect">
            <a:avLst/>
          </a:prstGeom>
          <a:noFill/>
          <a:ln w="9525">
            <a:noFill/>
            <a:miter lim="800000"/>
            <a:headEnd/>
            <a:tailEnd/>
          </a:ln>
          <a:effectLst/>
        </p:spPr>
      </p:pic>
      <p:sp>
        <p:nvSpPr>
          <p:cNvPr id="3077" name="AutoShape 5" descr="C:\Users\Jean Wuillaume\Documents\qxjoykboxjnmjri98ppz.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3079" name="AutoShape 7" descr="C:\Users\Jean Wuillaume\Documents\qxjoykboxjnmjri98ppz.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sp>
        <p:nvSpPr>
          <p:cNvPr id="3081" name="AutoShape 9" descr="C:\Users\Jean Wuillaume\Documents\qxjoykboxjnmjri98ppz.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3082" name="Picture 1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73382" y="2923556"/>
            <a:ext cx="2143125" cy="2143125"/>
          </a:xfrm>
          <a:prstGeom prst="rect">
            <a:avLst/>
          </a:prstGeom>
          <a:noFill/>
          <a:ln w="9525">
            <a:noFill/>
            <a:miter lim="800000"/>
            <a:headEnd/>
            <a:tailEnd/>
          </a:ln>
          <a:effectLst/>
        </p:spPr>
      </p:pic>
      <p:pic>
        <p:nvPicPr>
          <p:cNvPr id="3083" name="Picture 1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22830" y="5302133"/>
            <a:ext cx="3095625" cy="147637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DA91119E-49E7-4F5A-8542-D6EC746D484D}"/>
              </a:ext>
            </a:extLst>
          </p:cNvPr>
          <p:cNvSpPr txBox="1"/>
          <p:nvPr/>
        </p:nvSpPr>
        <p:spPr>
          <a:xfrm>
            <a:off x="241042" y="2647190"/>
            <a:ext cx="5673348" cy="2862322"/>
          </a:xfrm>
          <a:prstGeom prst="rect">
            <a:avLst/>
          </a:prstGeom>
          <a:noFill/>
        </p:spPr>
        <p:txBody>
          <a:bodyPr wrap="none" rtlCol="0">
            <a:spAutoFit/>
          </a:bodyPr>
          <a:lstStyle/>
          <a:p>
            <a:r>
              <a:rPr lang="fr-BE" i="1" dirty="0">
                <a:solidFill>
                  <a:srgbClr val="0000FF"/>
                </a:solidFill>
                <a:latin typeface="Comic Sans MS" panose="030F0702030302020204" pitchFamily="66" charset="0"/>
              </a:rPr>
              <a:t>Militaires à l’étranger pendant les fêtes </a:t>
            </a:r>
          </a:p>
          <a:p>
            <a:r>
              <a:rPr lang="fr-BE" i="1" dirty="0">
                <a:solidFill>
                  <a:srgbClr val="0000FF"/>
                </a:solidFill>
                <a:latin typeface="Comic Sans MS" panose="030F0702030302020204" pitchFamily="66" charset="0"/>
              </a:rPr>
              <a:t>de fin d’année 2020 – 2021.</a:t>
            </a:r>
          </a:p>
          <a:p>
            <a:r>
              <a:rPr lang="fr-BE" i="1" dirty="0">
                <a:solidFill>
                  <a:srgbClr val="0000FF"/>
                </a:solidFill>
                <a:latin typeface="Comic Sans MS" panose="030F0702030302020204" pitchFamily="66" charset="0"/>
              </a:rPr>
              <a:t>2 militaires au Mali (dans le cadre de la formation).</a:t>
            </a:r>
          </a:p>
          <a:p>
            <a:r>
              <a:rPr lang="fr-BE" i="1" dirty="0">
                <a:solidFill>
                  <a:srgbClr val="0000FF"/>
                </a:solidFill>
                <a:latin typeface="Comic Sans MS" panose="030F0702030302020204" pitchFamily="66" charset="0"/>
              </a:rPr>
              <a:t>Il a été envoyé: </a:t>
            </a:r>
            <a:r>
              <a:rPr lang="fr-BE" i="1">
                <a:solidFill>
                  <a:srgbClr val="00B050"/>
                </a:solidFill>
                <a:latin typeface="Comic Sans MS" panose="030F0702030302020204" pitchFamily="66" charset="0"/>
              </a:rPr>
              <a:t>en ordre</a:t>
            </a:r>
            <a:endParaRPr lang="fr-BE" i="1" dirty="0">
              <a:solidFill>
                <a:srgbClr val="0000FF"/>
              </a:solidFill>
              <a:latin typeface="Comic Sans MS" panose="030F0702030302020204" pitchFamily="66" charset="0"/>
            </a:endParaRPr>
          </a:p>
          <a:p>
            <a:r>
              <a:rPr lang="fr-BE" i="1" dirty="0">
                <a:solidFill>
                  <a:srgbClr val="0000FF"/>
                </a:solidFill>
                <a:latin typeface="Comic Sans MS" panose="030F0702030302020204" pitchFamily="66" charset="0"/>
              </a:rPr>
              <a:t>	- 2 tomes n° 1 du génie.</a:t>
            </a:r>
          </a:p>
          <a:p>
            <a:r>
              <a:rPr lang="fr-BE" i="1" dirty="0">
                <a:solidFill>
                  <a:srgbClr val="0000FF"/>
                </a:solidFill>
                <a:latin typeface="Comic Sans MS" panose="030F0702030302020204" pitchFamily="66" charset="0"/>
              </a:rPr>
              <a:t>	- 2 tomes n° 2 du génie.</a:t>
            </a:r>
          </a:p>
          <a:p>
            <a:r>
              <a:rPr lang="fr-BE" i="1" dirty="0">
                <a:solidFill>
                  <a:srgbClr val="0000FF"/>
                </a:solidFill>
                <a:latin typeface="Comic Sans MS" panose="030F0702030302020204" pitchFamily="66" charset="0"/>
              </a:rPr>
              <a:t>	- 2 fois un </a:t>
            </a:r>
            <a:r>
              <a:rPr lang="fr-BE" i="1" dirty="0" err="1">
                <a:solidFill>
                  <a:srgbClr val="0000FF"/>
                </a:solidFill>
                <a:latin typeface="Comic Sans MS" panose="030F0702030302020204" pitchFamily="66" charset="0"/>
              </a:rPr>
              <a:t>bic</a:t>
            </a:r>
            <a:r>
              <a:rPr lang="fr-BE" i="1" dirty="0">
                <a:solidFill>
                  <a:srgbClr val="0000FF"/>
                </a:solidFill>
                <a:latin typeface="Comic Sans MS" panose="030F0702030302020204" pitchFamily="66" charset="0"/>
              </a:rPr>
              <a:t> + lampe.</a:t>
            </a:r>
          </a:p>
          <a:p>
            <a:r>
              <a:rPr lang="fr-BE" i="1" dirty="0">
                <a:solidFill>
                  <a:srgbClr val="0000FF"/>
                </a:solidFill>
                <a:latin typeface="Comic Sans MS" panose="030F0702030302020204" pitchFamily="66" charset="0"/>
              </a:rPr>
              <a:t>	- 2 « SURPASSE-TOI » n°154.</a:t>
            </a:r>
          </a:p>
          <a:p>
            <a:r>
              <a:rPr lang="fr-BE" i="1" dirty="0">
                <a:solidFill>
                  <a:srgbClr val="0000FF"/>
                </a:solidFill>
                <a:latin typeface="Comic Sans MS" panose="030F0702030302020204" pitchFamily="66" charset="0"/>
              </a:rPr>
              <a:t>	- Lettre d’accompagnement du Président.</a:t>
            </a:r>
          </a:p>
          <a:p>
            <a:endParaRPr lang="fr-BE" i="1" dirty="0">
              <a:solidFill>
                <a:srgbClr val="0000FF"/>
              </a:solidFill>
              <a:latin typeface="Comic Sans MS" panose="030F0702030302020204" pitchFamily="66" charset="0"/>
            </a:endParaRPr>
          </a:p>
        </p:txBody>
      </p:sp>
      <p:pic>
        <p:nvPicPr>
          <p:cNvPr id="14" name="Image 13" descr="Description : Kalin">
            <a:extLst>
              <a:ext uri="{FF2B5EF4-FFF2-40B4-BE49-F238E27FC236}">
                <a16:creationId xmlns:a16="http://schemas.microsoft.com/office/drawing/2014/main" id="{E7E83144-91CF-4667-B4A0-44F91CE77F8A}"/>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2830" y="1416163"/>
            <a:ext cx="863352" cy="119234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C882C69-5947-43FA-AE92-E650EB1DBD58}"/>
              </a:ext>
            </a:extLst>
          </p:cNvPr>
          <p:cNvSpPr>
            <a:spLocks noGrp="1"/>
          </p:cNvSpPr>
          <p:nvPr>
            <p:ph idx="1"/>
          </p:nvPr>
        </p:nvSpPr>
        <p:spPr>
          <a:xfrm>
            <a:off x="533401" y="533400"/>
            <a:ext cx="5910808" cy="951384"/>
          </a:xfrm>
        </p:spPr>
        <p:txBody>
          <a:bodyPr/>
          <a:lstStyle/>
          <a:p>
            <a:pPr marL="0" indent="0" algn="ctr">
              <a:buNone/>
            </a:pPr>
            <a:r>
              <a:rPr lang="fr-BE" sz="3600" i="1" u="sng" dirty="0">
                <a:solidFill>
                  <a:srgbClr val="0000FF"/>
                </a:solidFill>
                <a:latin typeface="Comic Sans MS" pitchFamily="66" charset="0"/>
              </a:rPr>
              <a:t>13 - 2  Divers</a:t>
            </a:r>
          </a:p>
          <a:p>
            <a:pPr marL="0" indent="0" algn="ctr">
              <a:buNone/>
            </a:pPr>
            <a:endParaRPr lang="fr-BE" dirty="0"/>
          </a:p>
        </p:txBody>
      </p:sp>
      <p:sp>
        <p:nvSpPr>
          <p:cNvPr id="4" name="Espace réservé du numéro de diapositive 3">
            <a:extLst>
              <a:ext uri="{FF2B5EF4-FFF2-40B4-BE49-F238E27FC236}">
                <a16:creationId xmlns:a16="http://schemas.microsoft.com/office/drawing/2014/main" id="{67606FC4-2869-4EF2-A14B-1F68DB593172}"/>
              </a:ext>
            </a:extLst>
          </p:cNvPr>
          <p:cNvSpPr>
            <a:spLocks noGrp="1"/>
          </p:cNvSpPr>
          <p:nvPr>
            <p:ph type="sldNum" sz="quarter" idx="12"/>
          </p:nvPr>
        </p:nvSpPr>
        <p:spPr/>
        <p:txBody>
          <a:bodyPr/>
          <a:lstStyle/>
          <a:p>
            <a:fld id="{D7C119D3-B58D-46FA-B0B3-B02207F6499F}" type="slidenum">
              <a:rPr lang="fr-BE" smtClean="0"/>
              <a:pPr/>
              <a:t>26</a:t>
            </a:fld>
            <a:r>
              <a:rPr lang="fr-BE" dirty="0"/>
              <a:t>s</a:t>
            </a:r>
          </a:p>
        </p:txBody>
      </p:sp>
      <p:pic>
        <p:nvPicPr>
          <p:cNvPr id="5" name="Image 4" descr="Description : Kalin">
            <a:extLst>
              <a:ext uri="{FF2B5EF4-FFF2-40B4-BE49-F238E27FC236}">
                <a16:creationId xmlns:a16="http://schemas.microsoft.com/office/drawing/2014/main" id="{4DC4326B-CE84-4859-AF48-99C1B44B375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22830" y="1416163"/>
            <a:ext cx="863352" cy="1192342"/>
          </a:xfrm>
          <a:prstGeom prst="rect">
            <a:avLst/>
          </a:prstGeom>
          <a:noFill/>
          <a:ln>
            <a:noFill/>
          </a:ln>
        </p:spPr>
      </p:pic>
      <p:sp>
        <p:nvSpPr>
          <p:cNvPr id="6" name="ZoneTexte 5">
            <a:extLst>
              <a:ext uri="{FF2B5EF4-FFF2-40B4-BE49-F238E27FC236}">
                <a16:creationId xmlns:a16="http://schemas.microsoft.com/office/drawing/2014/main" id="{99D658F3-E74A-44F5-89A5-7F54819B284D}"/>
              </a:ext>
            </a:extLst>
          </p:cNvPr>
          <p:cNvSpPr txBox="1"/>
          <p:nvPr/>
        </p:nvSpPr>
        <p:spPr>
          <a:xfrm>
            <a:off x="533401" y="2780928"/>
            <a:ext cx="7941598" cy="923330"/>
          </a:xfrm>
          <a:prstGeom prst="rect">
            <a:avLst/>
          </a:prstGeom>
          <a:noFill/>
        </p:spPr>
        <p:txBody>
          <a:bodyPr wrap="none" rtlCol="0">
            <a:spAutoFit/>
          </a:bodyPr>
          <a:lstStyle/>
          <a:p>
            <a:r>
              <a:rPr lang="fr-BE" i="1" dirty="0">
                <a:solidFill>
                  <a:srgbClr val="0000FF"/>
                </a:solidFill>
                <a:latin typeface="Comic Sans MS" panose="030F0702030302020204" pitchFamily="66" charset="0"/>
              </a:rPr>
              <a:t>Par la persévérance de Jean-Marie, nous avons reçu 50 agendas gratuits</a:t>
            </a:r>
          </a:p>
          <a:p>
            <a:r>
              <a:rPr lang="fr-BE" i="1" dirty="0">
                <a:solidFill>
                  <a:srgbClr val="0000FF"/>
                </a:solidFill>
                <a:latin typeface="Comic Sans MS" panose="030F0702030302020204" pitchFamily="66" charset="0"/>
              </a:rPr>
              <a:t>Nous avons donc un bénéfice de 108,50 €,</a:t>
            </a:r>
          </a:p>
          <a:p>
            <a:r>
              <a:rPr lang="fr-BE" i="1" u="sng" dirty="0">
                <a:solidFill>
                  <a:srgbClr val="0000FF"/>
                </a:solidFill>
                <a:latin typeface="Comic Sans MS" panose="030F0702030302020204" pitchFamily="66" charset="0"/>
              </a:rPr>
              <a:t>Merci Jean-Marie</a:t>
            </a:r>
          </a:p>
        </p:txBody>
      </p:sp>
      <p:pic>
        <p:nvPicPr>
          <p:cNvPr id="8" name="Image 7" descr="Une image contenant texte&#10;&#10;Description générée automatiquement">
            <a:extLst>
              <a:ext uri="{FF2B5EF4-FFF2-40B4-BE49-F238E27FC236}">
                <a16:creationId xmlns:a16="http://schemas.microsoft.com/office/drawing/2014/main" id="{C69F09E2-94DD-4FB5-9261-1A5D2397BF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4149080"/>
            <a:ext cx="2678399" cy="2332682"/>
          </a:xfrm>
          <a:prstGeom prst="rect">
            <a:avLst/>
          </a:prstGeom>
        </p:spPr>
      </p:pic>
    </p:spTree>
    <p:extLst>
      <p:ext uri="{BB962C8B-B14F-4D97-AF65-F5344CB8AC3E}">
        <p14:creationId xmlns:p14="http://schemas.microsoft.com/office/powerpoint/2010/main" val="18879623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D240C69-41E2-480A-B42B-DB7A2CB145DA}"/>
              </a:ext>
            </a:extLst>
          </p:cNvPr>
          <p:cNvSpPr>
            <a:spLocks noGrp="1"/>
          </p:cNvSpPr>
          <p:nvPr>
            <p:ph idx="1"/>
          </p:nvPr>
        </p:nvSpPr>
        <p:spPr>
          <a:xfrm>
            <a:off x="533400" y="533400"/>
            <a:ext cx="6554867" cy="879376"/>
          </a:xfrm>
        </p:spPr>
        <p:txBody>
          <a:bodyPr/>
          <a:lstStyle/>
          <a:p>
            <a:pPr marL="0" indent="0" algn="ctr">
              <a:buNone/>
            </a:pPr>
            <a:r>
              <a:rPr lang="fr-BE" sz="3600" i="1" u="sng" dirty="0">
                <a:solidFill>
                  <a:srgbClr val="0000FF"/>
                </a:solidFill>
                <a:latin typeface="Comic Sans MS" pitchFamily="66" charset="0"/>
              </a:rPr>
              <a:t>13 - 3  Divers</a:t>
            </a:r>
          </a:p>
          <a:p>
            <a:pPr marL="0" indent="0" algn="ctr">
              <a:buNone/>
            </a:pPr>
            <a:endParaRPr lang="fr-BE" dirty="0"/>
          </a:p>
        </p:txBody>
      </p:sp>
      <p:sp>
        <p:nvSpPr>
          <p:cNvPr id="4" name="Espace réservé du numéro de diapositive 3">
            <a:extLst>
              <a:ext uri="{FF2B5EF4-FFF2-40B4-BE49-F238E27FC236}">
                <a16:creationId xmlns:a16="http://schemas.microsoft.com/office/drawing/2014/main" id="{37C7D352-8FDC-48F9-BA20-D53D35900F88}"/>
              </a:ext>
            </a:extLst>
          </p:cNvPr>
          <p:cNvSpPr>
            <a:spLocks noGrp="1"/>
          </p:cNvSpPr>
          <p:nvPr>
            <p:ph type="sldNum" sz="quarter" idx="12"/>
          </p:nvPr>
        </p:nvSpPr>
        <p:spPr/>
        <p:txBody>
          <a:bodyPr/>
          <a:lstStyle/>
          <a:p>
            <a:fld id="{D7C119D3-B58D-46FA-B0B3-B02207F6499F}" type="slidenum">
              <a:rPr lang="fr-BE" smtClean="0"/>
              <a:pPr/>
              <a:t>27</a:t>
            </a:fld>
            <a:endParaRPr lang="fr-BE" dirty="0"/>
          </a:p>
        </p:txBody>
      </p:sp>
      <p:pic>
        <p:nvPicPr>
          <p:cNvPr id="6" name="Image 5" descr="Une image contenant bâtiment, pierre&#10;&#10;Description générée automatiquement">
            <a:extLst>
              <a:ext uri="{FF2B5EF4-FFF2-40B4-BE49-F238E27FC236}">
                <a16:creationId xmlns:a16="http://schemas.microsoft.com/office/drawing/2014/main" id="{8788AF48-CCF6-4697-B203-3E0C9570AA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2204864"/>
            <a:ext cx="2985653" cy="4434313"/>
          </a:xfrm>
          <a:prstGeom prst="rect">
            <a:avLst/>
          </a:prstGeom>
        </p:spPr>
      </p:pic>
      <p:pic>
        <p:nvPicPr>
          <p:cNvPr id="8" name="Image 7" descr="Une image contenant texte&#10;&#10;Description générée automatiquement">
            <a:extLst>
              <a:ext uri="{FF2B5EF4-FFF2-40B4-BE49-F238E27FC236}">
                <a16:creationId xmlns:a16="http://schemas.microsoft.com/office/drawing/2014/main" id="{A55DD6B2-55ED-4F5B-BC36-0F3FCD3BB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1880" y="2216174"/>
            <a:ext cx="2985653" cy="4453668"/>
          </a:xfrm>
          <a:prstGeom prst="rect">
            <a:avLst/>
          </a:prstGeom>
        </p:spPr>
      </p:pic>
      <p:sp>
        <p:nvSpPr>
          <p:cNvPr id="9" name="ZoneTexte 8">
            <a:extLst>
              <a:ext uri="{FF2B5EF4-FFF2-40B4-BE49-F238E27FC236}">
                <a16:creationId xmlns:a16="http://schemas.microsoft.com/office/drawing/2014/main" id="{27C4688E-81BE-4711-9C09-995C7A8ED840}"/>
              </a:ext>
            </a:extLst>
          </p:cNvPr>
          <p:cNvSpPr txBox="1"/>
          <p:nvPr/>
        </p:nvSpPr>
        <p:spPr>
          <a:xfrm>
            <a:off x="251520" y="1618499"/>
            <a:ext cx="5038559" cy="369332"/>
          </a:xfrm>
          <a:prstGeom prst="rect">
            <a:avLst/>
          </a:prstGeom>
          <a:noFill/>
        </p:spPr>
        <p:txBody>
          <a:bodyPr wrap="none" rtlCol="0">
            <a:spAutoFit/>
          </a:bodyPr>
          <a:lstStyle/>
          <a:p>
            <a:r>
              <a:rPr lang="fr-BE" i="1" dirty="0">
                <a:solidFill>
                  <a:srgbClr val="0000FF"/>
                </a:solidFill>
                <a:latin typeface="Comic Sans MS" panose="030F0702030302020204" pitchFamily="66" charset="0"/>
              </a:rPr>
              <a:t>Sainte-barbe par l’Amicale Royale de Namur</a:t>
            </a:r>
          </a:p>
        </p:txBody>
      </p:sp>
    </p:spTree>
    <p:extLst>
      <p:ext uri="{BB962C8B-B14F-4D97-AF65-F5344CB8AC3E}">
        <p14:creationId xmlns:p14="http://schemas.microsoft.com/office/powerpoint/2010/main" val="4182405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E1CDA2-BB60-4FDF-8A44-8C5D97E493E4}"/>
              </a:ext>
            </a:extLst>
          </p:cNvPr>
          <p:cNvSpPr>
            <a:spLocks noGrp="1"/>
          </p:cNvSpPr>
          <p:nvPr>
            <p:ph type="title"/>
          </p:nvPr>
        </p:nvSpPr>
        <p:spPr>
          <a:xfrm>
            <a:off x="755576" y="3092463"/>
            <a:ext cx="6554867" cy="2808312"/>
          </a:xfrm>
        </p:spPr>
        <p:txBody>
          <a:bodyPr>
            <a:normAutofit/>
          </a:bodyPr>
          <a:lstStyle/>
          <a:p>
            <a:r>
              <a:rPr lang="fr-BE" sz="1800" i="1" cap="none" dirty="0">
                <a:solidFill>
                  <a:srgbClr val="0000FF"/>
                </a:solidFill>
              </a:rPr>
              <a:t>Doit être terminé pour le 29 janvier 2021.</a:t>
            </a:r>
            <a:br>
              <a:rPr lang="fr-BE" sz="1800" i="1" cap="none" dirty="0">
                <a:solidFill>
                  <a:srgbClr val="0000FF"/>
                </a:solidFill>
              </a:rPr>
            </a:br>
            <a:br>
              <a:rPr lang="fr-BE" sz="1800" i="1" cap="none" dirty="0">
                <a:solidFill>
                  <a:srgbClr val="0000FF"/>
                </a:solidFill>
              </a:rPr>
            </a:br>
            <a:r>
              <a:rPr lang="fr-BE" sz="1800" i="1" cap="none" dirty="0">
                <a:solidFill>
                  <a:srgbClr val="0000FF"/>
                </a:solidFill>
              </a:rPr>
              <a:t>La correction se fera par le net.</a:t>
            </a:r>
            <a:br>
              <a:rPr lang="fr-BE" sz="1800" i="1" cap="none" dirty="0">
                <a:solidFill>
                  <a:srgbClr val="0000FF"/>
                </a:solidFill>
              </a:rPr>
            </a:br>
            <a:br>
              <a:rPr lang="fr-BE" sz="1800" i="1" cap="none" dirty="0">
                <a:solidFill>
                  <a:srgbClr val="0000FF"/>
                </a:solidFill>
              </a:rPr>
            </a:br>
            <a:r>
              <a:rPr lang="fr-BE" sz="1800" i="1" cap="none" dirty="0">
                <a:solidFill>
                  <a:srgbClr val="0000FF"/>
                </a:solidFill>
                <a:latin typeface="Comic Sans MS" pitchFamily="66" charset="0"/>
              </a:rPr>
              <a:t>Les premiers frais commencent</a:t>
            </a: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pour le ST.</a:t>
            </a: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Enveloppes = +/- 25,00 € pour un envoi.</a:t>
            </a:r>
            <a:br>
              <a:rPr lang="fr-BE" sz="1100" i="1" dirty="0">
                <a:solidFill>
                  <a:srgbClr val="0000FF"/>
                </a:solidFill>
                <a:latin typeface="Comic Sans MS" pitchFamily="66" charset="0"/>
              </a:rPr>
            </a:br>
            <a:endParaRPr lang="fr-BE" sz="1800" i="1" cap="none" dirty="0">
              <a:solidFill>
                <a:srgbClr val="0000FF"/>
              </a:solidFill>
            </a:endParaRPr>
          </a:p>
        </p:txBody>
      </p:sp>
      <p:sp>
        <p:nvSpPr>
          <p:cNvPr id="4" name="Espace réservé du numéro de diapositive 3">
            <a:extLst>
              <a:ext uri="{FF2B5EF4-FFF2-40B4-BE49-F238E27FC236}">
                <a16:creationId xmlns:a16="http://schemas.microsoft.com/office/drawing/2014/main" id="{8AE67F68-BAC1-4E80-AF2C-C7FE9D4768F6}"/>
              </a:ext>
            </a:extLst>
          </p:cNvPr>
          <p:cNvSpPr>
            <a:spLocks noGrp="1"/>
          </p:cNvSpPr>
          <p:nvPr>
            <p:ph type="sldNum" sz="quarter" idx="12"/>
          </p:nvPr>
        </p:nvSpPr>
        <p:spPr/>
        <p:txBody>
          <a:bodyPr/>
          <a:lstStyle/>
          <a:p>
            <a:fld id="{D7C119D3-B58D-46FA-B0B3-B02207F6499F}" type="slidenum">
              <a:rPr lang="fr-BE" smtClean="0"/>
              <a:pPr/>
              <a:t>28</a:t>
            </a:fld>
            <a:endParaRPr lang="fr-BE" dirty="0"/>
          </a:p>
        </p:txBody>
      </p:sp>
      <p:sp>
        <p:nvSpPr>
          <p:cNvPr id="6" name="ZoneTexte 5">
            <a:extLst>
              <a:ext uri="{FF2B5EF4-FFF2-40B4-BE49-F238E27FC236}">
                <a16:creationId xmlns:a16="http://schemas.microsoft.com/office/drawing/2014/main" id="{4468CF72-F53B-4B26-B0F2-534E8EC9A486}"/>
              </a:ext>
            </a:extLst>
          </p:cNvPr>
          <p:cNvSpPr txBox="1"/>
          <p:nvPr/>
        </p:nvSpPr>
        <p:spPr>
          <a:xfrm>
            <a:off x="107504" y="238035"/>
            <a:ext cx="6696744" cy="1200329"/>
          </a:xfrm>
          <a:prstGeom prst="rect">
            <a:avLst/>
          </a:prstGeom>
          <a:noFill/>
        </p:spPr>
        <p:txBody>
          <a:bodyPr wrap="square">
            <a:spAutoFit/>
          </a:bodyPr>
          <a:lstStyle/>
          <a:p>
            <a:pPr algn="ctr"/>
            <a:r>
              <a:rPr lang="fr-BE" sz="3600" i="1" u="sng" dirty="0">
                <a:solidFill>
                  <a:srgbClr val="0000FF"/>
                </a:solidFill>
                <a:latin typeface="Comic Sans MS" pitchFamily="66" charset="0"/>
              </a:rPr>
              <a:t>14 -</a:t>
            </a:r>
            <a:r>
              <a:rPr lang="fr-BE" sz="3600" i="1" u="sng" cap="none" dirty="0">
                <a:solidFill>
                  <a:srgbClr val="0000FF"/>
                </a:solidFill>
                <a:latin typeface="Comic Sans MS" pitchFamily="66" charset="0"/>
              </a:rPr>
              <a:t> Le SURPASSE-TOI n° 155 de 2021</a:t>
            </a:r>
            <a:endParaRPr lang="fr-BE" sz="3600" dirty="0"/>
          </a:p>
        </p:txBody>
      </p:sp>
      <p:pic>
        <p:nvPicPr>
          <p:cNvPr id="7" name="Image 6" descr="Description : Delmee">
            <a:extLst>
              <a:ext uri="{FF2B5EF4-FFF2-40B4-BE49-F238E27FC236}">
                <a16:creationId xmlns:a16="http://schemas.microsoft.com/office/drawing/2014/main" id="{B8A7F735-DC61-4673-A61B-C5F1B65A06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556792"/>
            <a:ext cx="1030342" cy="1401184"/>
          </a:xfrm>
          <a:prstGeom prst="rect">
            <a:avLst/>
          </a:prstGeom>
          <a:noFill/>
          <a:ln>
            <a:noFill/>
          </a:ln>
        </p:spPr>
      </p:pic>
      <p:pic>
        <p:nvPicPr>
          <p:cNvPr id="8" name="Picture 5">
            <a:extLst>
              <a:ext uri="{FF2B5EF4-FFF2-40B4-BE49-F238E27FC236}">
                <a16:creationId xmlns:a16="http://schemas.microsoft.com/office/drawing/2014/main" id="{4303D1BF-8AFE-4EB3-8945-00085A14ADA8}"/>
              </a:ext>
            </a:extLst>
          </p:cNvPr>
          <p:cNvPicPr>
            <a:picLocks noChangeAspect="1" noChangeArrowheads="1"/>
          </p:cNvPicPr>
          <p:nvPr/>
        </p:nvPicPr>
        <p:blipFill>
          <a:blip r:embed="rId3" cstate="print"/>
          <a:srcRect/>
          <a:stretch>
            <a:fillRect/>
          </a:stretch>
        </p:blipFill>
        <p:spPr bwMode="auto">
          <a:xfrm>
            <a:off x="4932040" y="1500541"/>
            <a:ext cx="1030342" cy="1457435"/>
          </a:xfrm>
          <a:prstGeom prst="rect">
            <a:avLst/>
          </a:prstGeom>
          <a:noFill/>
          <a:ln w="9525">
            <a:noFill/>
            <a:miter lim="800000"/>
            <a:headEnd/>
            <a:tailEnd/>
          </a:ln>
          <a:effectLst/>
        </p:spPr>
      </p:pic>
      <p:pic>
        <p:nvPicPr>
          <p:cNvPr id="1026" name="Picture 2" descr="Métallique Enveloppes en cuivre – Lot de 75 – Métallique brillante  Enveloppes dans Format long 110 x 220">
            <a:extLst>
              <a:ext uri="{FF2B5EF4-FFF2-40B4-BE49-F238E27FC236}">
                <a16:creationId xmlns:a16="http://schemas.microsoft.com/office/drawing/2014/main" id="{D8A4988B-E695-4648-8013-510B23A0A269}"/>
              </a:ext>
            </a:extLst>
          </p:cNvPr>
          <p:cNvPicPr>
            <a:picLocks noChangeAspect="1" noChangeArrowheads="1"/>
          </p:cNvPicPr>
          <p:nvPr/>
        </p:nvPicPr>
        <p:blipFill>
          <a:blip r:embed="rId4">
            <a:alphaModFix amt="50000"/>
            <a:extLst>
              <a:ext uri="{BEBA8EAE-BF5A-486C-A8C5-ECC9F3942E4B}">
                <a14:imgProps xmlns:a14="http://schemas.microsoft.com/office/drawing/2010/main">
                  <a14:imgLayer r:embed="rId5">
                    <a14:imgEffect>
                      <a14:sharpenSoften amount="50000"/>
                    </a14:imgEffect>
                    <a14:imgEffect>
                      <a14:colorTemperature colorTemp="72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265247" y="4945873"/>
            <a:ext cx="2045196" cy="1674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760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67744" y="620688"/>
            <a:ext cx="4248472" cy="1224136"/>
          </a:xfrm>
        </p:spPr>
        <p:txBody>
          <a:bodyPr>
            <a:normAutofit/>
          </a:bodyPr>
          <a:lstStyle/>
          <a:p>
            <a:pPr>
              <a:buNone/>
            </a:pPr>
            <a:r>
              <a:rPr lang="fr-BE" sz="3600" i="1" u="sng" dirty="0">
                <a:solidFill>
                  <a:srgbClr val="0000FF"/>
                </a:solidFill>
                <a:latin typeface="Comic Sans MS" pitchFamily="66" charset="0"/>
              </a:rPr>
              <a:t>15 - Tour de table</a:t>
            </a:r>
          </a:p>
          <a:p>
            <a:endParaRPr lang="fr-BE" dirty="0"/>
          </a:p>
        </p:txBody>
      </p:sp>
      <p:sp>
        <p:nvSpPr>
          <p:cNvPr id="5" name="Espace réservé du numéro de diapositive 4"/>
          <p:cNvSpPr>
            <a:spLocks noGrp="1"/>
          </p:cNvSpPr>
          <p:nvPr>
            <p:ph type="sldNum" sz="quarter" idx="12"/>
          </p:nvPr>
        </p:nvSpPr>
        <p:spPr/>
        <p:txBody>
          <a:bodyPr/>
          <a:lstStyle/>
          <a:p>
            <a:fld id="{D7C119D3-B58D-46FA-B0B3-B02207F6499F}" type="slidenum">
              <a:rPr lang="fr-BE" smtClean="0"/>
              <a:pPr/>
              <a:t>29</a:t>
            </a:fld>
            <a:endParaRPr lang="fr-BE" dirty="0"/>
          </a:p>
        </p:txBody>
      </p:sp>
      <p:sp>
        <p:nvSpPr>
          <p:cNvPr id="1026" name="AutoShape 2" descr="Résultat de recherche d'images pour &quot;Tour de tab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dirty="0"/>
          </a:p>
        </p:txBody>
      </p:sp>
      <p:sp>
        <p:nvSpPr>
          <p:cNvPr id="5122" name="AutoShape 2" descr="Résultat de recherche d'images pour &quot;tour de tab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dirty="0"/>
          </a:p>
        </p:txBody>
      </p:sp>
      <p:sp>
        <p:nvSpPr>
          <p:cNvPr id="3074" name="AutoShape 2" descr="Résultat de recherche d'images pour &quot;tour de tab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a:p>
        </p:txBody>
      </p:sp>
      <p:pic>
        <p:nvPicPr>
          <p:cNvPr id="2050" name="Picture 2"/>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4691055" y="2132856"/>
            <a:ext cx="3214710" cy="202526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00562" y="4662330"/>
            <a:ext cx="3595697" cy="2195670"/>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2910" y="3786190"/>
            <a:ext cx="2786053" cy="2782794"/>
          </a:xfrm>
          <a:prstGeom prst="rect">
            <a:avLst/>
          </a:prstGeom>
          <a:noFill/>
          <a:ln w="9525">
            <a:noFill/>
            <a:miter lim="800000"/>
            <a:headEnd/>
            <a:tailEnd/>
          </a:ln>
          <a:effectLst/>
        </p:spPr>
      </p:pic>
      <p:sp>
        <p:nvSpPr>
          <p:cNvPr id="2" name="ZoneTexte 1">
            <a:extLst>
              <a:ext uri="{FF2B5EF4-FFF2-40B4-BE49-F238E27FC236}">
                <a16:creationId xmlns:a16="http://schemas.microsoft.com/office/drawing/2014/main" id="{E3932B7A-2DFA-4772-8DF8-B5CB151A52C7}"/>
              </a:ext>
            </a:extLst>
          </p:cNvPr>
          <p:cNvSpPr txBox="1"/>
          <p:nvPr/>
        </p:nvSpPr>
        <p:spPr>
          <a:xfrm>
            <a:off x="155575" y="1734005"/>
            <a:ext cx="5742278" cy="1200329"/>
          </a:xfrm>
          <a:prstGeom prst="rect">
            <a:avLst/>
          </a:prstGeom>
          <a:noFill/>
        </p:spPr>
        <p:txBody>
          <a:bodyPr wrap="none" rtlCol="0">
            <a:spAutoFit/>
          </a:bodyPr>
          <a:lstStyle/>
          <a:p>
            <a:r>
              <a:rPr lang="fr-BE" i="1" dirty="0">
                <a:solidFill>
                  <a:srgbClr val="0000FF"/>
                </a:solidFill>
                <a:latin typeface="Comic Sans MS" panose="030F0702030302020204" pitchFamily="66" charset="0"/>
              </a:rPr>
              <a:t>L’écharpe donnée à la fonction d’RSM (</a:t>
            </a:r>
            <a:r>
              <a:rPr lang="fr-BE" i="1" dirty="0" err="1">
                <a:solidFill>
                  <a:srgbClr val="0000FF"/>
                </a:solidFill>
                <a:latin typeface="Comic Sans MS" panose="030F0702030302020204" pitchFamily="66" charset="0"/>
              </a:rPr>
              <a:t>Adc</a:t>
            </a:r>
            <a:r>
              <a:rPr lang="fr-BE" i="1" dirty="0">
                <a:solidFill>
                  <a:srgbClr val="0000FF"/>
                </a:solidFill>
                <a:latin typeface="Comic Sans MS" panose="030F0702030302020204" pitchFamily="66" charset="0"/>
              </a:rPr>
              <a:t> </a:t>
            </a:r>
            <a:r>
              <a:rPr lang="fr-BE" i="1" dirty="0" err="1">
                <a:solidFill>
                  <a:srgbClr val="0000FF"/>
                </a:solidFill>
                <a:latin typeface="Comic Sans MS" panose="030F0702030302020204" pitchFamily="66" charset="0"/>
              </a:rPr>
              <a:t>Dinnoir</a:t>
            </a:r>
            <a:r>
              <a:rPr lang="fr-BE" i="1" dirty="0">
                <a:solidFill>
                  <a:srgbClr val="0000FF"/>
                </a:solidFill>
                <a:latin typeface="Comic Sans MS" panose="030F0702030302020204" pitchFamily="66" charset="0"/>
              </a:rPr>
              <a:t>).</a:t>
            </a:r>
          </a:p>
          <a:p>
            <a:r>
              <a:rPr lang="fr-BE" i="1" dirty="0">
                <a:solidFill>
                  <a:srgbClr val="0000FF"/>
                </a:solidFill>
                <a:latin typeface="Comic Sans MS" panose="030F0702030302020204" pitchFamily="66" charset="0"/>
              </a:rPr>
              <a:t>L’écharpe avait été fabriquée par Madame Collin.</a:t>
            </a:r>
          </a:p>
          <a:p>
            <a:r>
              <a:rPr lang="fr-BE" i="1" dirty="0">
                <a:solidFill>
                  <a:srgbClr val="0000FF"/>
                </a:solidFill>
                <a:latin typeface="Comic Sans MS" panose="030F0702030302020204" pitchFamily="66" charset="0"/>
              </a:rPr>
              <a:t>Une nouvelle écharpe est en cours </a:t>
            </a:r>
          </a:p>
          <a:p>
            <a:r>
              <a:rPr lang="fr-BE" i="1" dirty="0">
                <a:solidFill>
                  <a:srgbClr val="0000FF"/>
                </a:solidFill>
                <a:latin typeface="Comic Sans MS" panose="030F0702030302020204" pitchFamily="66" charset="0"/>
              </a:rPr>
              <a:t>de fabrication par Philippe Collin,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928802"/>
            <a:ext cx="8324880" cy="4714908"/>
          </a:xfrm>
        </p:spPr>
        <p:txBody>
          <a:bodyPr>
            <a:noAutofit/>
          </a:bodyPr>
          <a:lstStyle/>
          <a:p>
            <a:r>
              <a:rPr lang="fr-BE" sz="1800" i="1" cap="none" dirty="0">
                <a:solidFill>
                  <a:srgbClr val="0000FF"/>
                </a:solidFill>
                <a:latin typeface="Comic Sans MS" pitchFamily="66" charset="0"/>
                <a:ea typeface="Calibri" pitchFamily="34" charset="0"/>
                <a:cs typeface="Times New Roman" pitchFamily="18" charset="0"/>
              </a:rPr>
              <a:t>1 - Suivi de la réunion précédente.</a:t>
            </a:r>
            <a:br>
              <a:rPr lang="fr-BE" sz="1800" i="1" cap="none" dirty="0">
                <a:solidFill>
                  <a:srgbClr val="0000FF"/>
                </a:solidFill>
                <a:latin typeface="Comic Sans MS" pitchFamily="66" charset="0"/>
                <a:ea typeface="Calibri" pitchFamily="34" charset="0"/>
                <a:cs typeface="Times New Roman" pitchFamily="18" charset="0"/>
              </a:rPr>
            </a:br>
            <a:br>
              <a:rPr lang="fr-BE" sz="1800" i="1" cap="none" dirty="0">
                <a:solidFill>
                  <a:srgbClr val="0000FF"/>
                </a:solidFill>
                <a:latin typeface="Comic Sans MS" pitchFamily="66" charset="0"/>
                <a:ea typeface="Calibri" pitchFamily="34" charset="0"/>
                <a:cs typeface="Times New Roman" pitchFamily="18" charset="0"/>
              </a:rPr>
            </a:br>
            <a:r>
              <a:rPr lang="fr-BE" sz="1800" i="1" cap="none" dirty="0">
                <a:solidFill>
                  <a:srgbClr val="0000FF"/>
                </a:solidFill>
                <a:latin typeface="Comic Sans MS" pitchFamily="66" charset="0"/>
                <a:ea typeface="Calibri" pitchFamily="34" charset="0"/>
                <a:cs typeface="Times New Roman" pitchFamily="18" charset="0"/>
              </a:rPr>
              <a:t>2 – Vœux du Président.</a:t>
            </a:r>
            <a:br>
              <a:rPr lang="fr-BE" sz="1800" i="1" cap="none" dirty="0">
                <a:solidFill>
                  <a:srgbClr val="0000FF"/>
                </a:solidFill>
                <a:latin typeface="Comic Sans MS" pitchFamily="66" charset="0"/>
                <a:ea typeface="Calibri" pitchFamily="34" charset="0"/>
                <a:cs typeface="Times New Roman" pitchFamily="18" charset="0"/>
              </a:rPr>
            </a:br>
            <a:br>
              <a:rPr lang="fr-BE" sz="1800" i="1" cap="none" dirty="0">
                <a:solidFill>
                  <a:srgbClr val="0000FF"/>
                </a:solidFill>
                <a:latin typeface="Comic Sans MS" pitchFamily="66" charset="0"/>
                <a:ea typeface="Calibri" pitchFamily="34" charset="0"/>
                <a:cs typeface="Times New Roman" pitchFamily="18" charset="0"/>
              </a:rPr>
            </a:br>
            <a:r>
              <a:rPr lang="fr-BE" sz="1800" i="1" cap="none" dirty="0">
                <a:solidFill>
                  <a:srgbClr val="0000FF"/>
                </a:solidFill>
                <a:latin typeface="Comic Sans MS" pitchFamily="66" charset="0"/>
                <a:ea typeface="Calibri" pitchFamily="34" charset="0"/>
                <a:cs typeface="Times New Roman" pitchFamily="18" charset="0"/>
              </a:rPr>
              <a:t>3 – Préparation pour l’AG 2021.</a:t>
            </a:r>
            <a:br>
              <a:rPr lang="fr-BE" sz="1800" i="1" cap="none" dirty="0">
                <a:solidFill>
                  <a:srgbClr val="0000FF"/>
                </a:solidFill>
                <a:latin typeface="Comic Sans MS" pitchFamily="66" charset="0"/>
                <a:ea typeface="Calibri" pitchFamily="34" charset="0"/>
                <a:cs typeface="Times New Roman" pitchFamily="18" charset="0"/>
              </a:rPr>
            </a:br>
            <a:br>
              <a:rPr lang="fr-BE" sz="1800" i="1" cap="none" dirty="0">
                <a:solidFill>
                  <a:srgbClr val="0000FF"/>
                </a:solidFill>
                <a:latin typeface="Comic Sans MS" pitchFamily="66" charset="0"/>
                <a:ea typeface="Calibri" pitchFamily="34" charset="0"/>
                <a:cs typeface="Times New Roman" pitchFamily="18" charset="0"/>
              </a:rPr>
            </a:br>
            <a:r>
              <a:rPr lang="fr-BE" sz="1800" i="1" cap="none" dirty="0">
                <a:solidFill>
                  <a:srgbClr val="0000FF"/>
                </a:solidFill>
                <a:latin typeface="Comic Sans MS" pitchFamily="66" charset="0"/>
                <a:ea typeface="Calibri" pitchFamily="34" charset="0"/>
                <a:cs typeface="Times New Roman" pitchFamily="18" charset="0"/>
              </a:rPr>
              <a:t>4 – Cotisation 2022.</a:t>
            </a:r>
            <a:br>
              <a:rPr lang="fr-BE" sz="1800" i="1" cap="none" dirty="0">
                <a:solidFill>
                  <a:srgbClr val="0000FF"/>
                </a:solidFill>
                <a:latin typeface="Comic Sans MS" pitchFamily="66" charset="0"/>
                <a:ea typeface="Calibri" pitchFamily="34" charset="0"/>
                <a:cs typeface="Times New Roman" pitchFamily="18" charset="0"/>
              </a:rPr>
            </a:br>
            <a:br>
              <a:rPr lang="fr-BE" sz="1800" i="1" cap="none" dirty="0">
                <a:solidFill>
                  <a:srgbClr val="0000FF"/>
                </a:solidFill>
                <a:latin typeface="Comic Sans MS" pitchFamily="66" charset="0"/>
                <a:ea typeface="Calibri" pitchFamily="34" charset="0"/>
                <a:cs typeface="Times New Roman" pitchFamily="18" charset="0"/>
              </a:rPr>
            </a:br>
            <a:r>
              <a:rPr lang="fr-BE" sz="1800" i="1" cap="none" dirty="0">
                <a:solidFill>
                  <a:srgbClr val="0000FF"/>
                </a:solidFill>
                <a:latin typeface="Comic Sans MS" pitchFamily="66" charset="0"/>
                <a:ea typeface="Calibri" pitchFamily="34" charset="0"/>
                <a:cs typeface="Times New Roman" pitchFamily="18" charset="0"/>
              </a:rPr>
              <a:t>5 – Carnet d’adresses.</a:t>
            </a:r>
            <a:br>
              <a:rPr lang="fr-BE" sz="1800" i="1" cap="none" dirty="0">
                <a:solidFill>
                  <a:srgbClr val="0000FF"/>
                </a:solidFill>
                <a:latin typeface="Comic Sans MS" pitchFamily="66" charset="0"/>
                <a:ea typeface="Calibri" pitchFamily="34" charset="0"/>
                <a:cs typeface="Times New Roman" pitchFamily="18" charset="0"/>
              </a:rPr>
            </a:br>
            <a:br>
              <a:rPr lang="fr-BE" sz="1800" i="1" cap="none" dirty="0">
                <a:solidFill>
                  <a:srgbClr val="0000FF"/>
                </a:solidFill>
                <a:latin typeface="Comic Sans MS" pitchFamily="66" charset="0"/>
                <a:ea typeface="Calibri" pitchFamily="34" charset="0"/>
                <a:cs typeface="Times New Roman" pitchFamily="18" charset="0"/>
              </a:rPr>
            </a:br>
            <a:r>
              <a:rPr lang="fr-BE" sz="1800" i="1" cap="none" dirty="0">
                <a:solidFill>
                  <a:srgbClr val="0000FF"/>
                </a:solidFill>
                <a:latin typeface="Comic Sans MS" pitchFamily="66" charset="0"/>
                <a:ea typeface="Calibri" pitchFamily="34" charset="0"/>
                <a:cs typeface="Times New Roman" pitchFamily="18" charset="0"/>
              </a:rPr>
              <a:t>6 - Situation du site internet.</a:t>
            </a:r>
            <a:br>
              <a:rPr lang="fr-BE" sz="1800" i="1" cap="none" dirty="0">
                <a:solidFill>
                  <a:srgbClr val="00B050"/>
                </a:solidFill>
                <a:latin typeface="Comic Sans MS" pitchFamily="66" charset="0"/>
                <a:ea typeface="Calibri" pitchFamily="34" charset="0"/>
                <a:cs typeface="Times New Roman" pitchFamily="18" charset="0"/>
              </a:rPr>
            </a:br>
            <a:br>
              <a:rPr lang="fr-BE" sz="1800" i="1" cap="none" dirty="0">
                <a:solidFill>
                  <a:srgbClr val="00B050"/>
                </a:solidFill>
                <a:latin typeface="Comic Sans MS" pitchFamily="66" charset="0"/>
                <a:ea typeface="Calibri" pitchFamily="34" charset="0"/>
                <a:cs typeface="Times New Roman" pitchFamily="18" charset="0"/>
              </a:rPr>
            </a:br>
            <a:r>
              <a:rPr lang="fr-BE" sz="1800" i="1" cap="none" dirty="0">
                <a:solidFill>
                  <a:srgbClr val="0000FF"/>
                </a:solidFill>
                <a:latin typeface="Comic Sans MS" pitchFamily="66" charset="0"/>
                <a:ea typeface="Calibri" pitchFamily="34" charset="0"/>
                <a:cs typeface="Times New Roman" pitchFamily="18" charset="0"/>
              </a:rPr>
              <a:t>7</a:t>
            </a:r>
            <a:r>
              <a:rPr lang="fr-BE" sz="1800" i="1" cap="none" dirty="0">
                <a:solidFill>
                  <a:srgbClr val="0000FF"/>
                </a:solidFill>
                <a:latin typeface="Comic Sans MS" pitchFamily="66" charset="0"/>
              </a:rPr>
              <a:t> - Situation des membres effectifs, adhérents, de droit et d’honneur </a:t>
            </a: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au  31 décembre 2020.</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8 - Situation comptable au 31 décembre 2020. </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endParaRPr lang="fr-BE" sz="1800" cap="none" dirty="0"/>
          </a:p>
        </p:txBody>
      </p:sp>
      <p:sp>
        <p:nvSpPr>
          <p:cNvPr id="3" name="Content Placeholder 2"/>
          <p:cNvSpPr>
            <a:spLocks noGrp="1"/>
          </p:cNvSpPr>
          <p:nvPr>
            <p:ph idx="1"/>
          </p:nvPr>
        </p:nvSpPr>
        <p:spPr>
          <a:xfrm>
            <a:off x="533400" y="533400"/>
            <a:ext cx="6554867" cy="1109650"/>
          </a:xfrm>
        </p:spPr>
        <p:txBody>
          <a:bodyPr/>
          <a:lstStyle/>
          <a:p>
            <a:pPr algn="ctr">
              <a:buNone/>
            </a:pPr>
            <a:r>
              <a:rPr lang="fr-BE" sz="3600" i="1" u="sng" dirty="0">
                <a:solidFill>
                  <a:srgbClr val="0000FF"/>
                </a:solidFill>
                <a:latin typeface="Comic Sans MS" panose="030F0702030302020204" pitchFamily="66" charset="0"/>
              </a:rPr>
              <a:t>Ordre du jour (1)</a:t>
            </a:r>
          </a:p>
          <a:p>
            <a:pPr algn="ct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3</a:t>
            </a:fld>
            <a:endParaRPr lang="fr-BE"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285968"/>
            <a:ext cx="8396318" cy="4572032"/>
          </a:xfrm>
        </p:spPr>
        <p:txBody>
          <a:bodyPr>
            <a:normAutofit/>
          </a:bodyPr>
          <a:lstStyle/>
          <a:p>
            <a:pPr lvl="0"/>
            <a:br>
              <a:rPr lang="fr-BE" sz="2000" i="1" cap="none" dirty="0">
                <a:solidFill>
                  <a:srgbClr val="00B050"/>
                </a:solidFill>
                <a:latin typeface="Comic Sans MS" pitchFamily="66" charset="0"/>
              </a:rPr>
            </a:b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br>
              <a:rPr lang="fr-BE" sz="2000" i="1" cap="none" dirty="0">
                <a:ln>
                  <a:noFill/>
                </a:ln>
                <a:solidFill>
                  <a:srgbClr val="0000FF"/>
                </a:solidFill>
                <a:latin typeface="Comic Sans MS" pitchFamily="66" charset="0"/>
                <a:cs typeface="Arial" pitchFamily="34" charset="0"/>
              </a:rPr>
            </a:br>
            <a:br>
              <a:rPr lang="fr-BE" i="1" cap="none" dirty="0">
                <a:ln>
                  <a:noFill/>
                </a:ln>
                <a:solidFill>
                  <a:srgbClr val="0000FF"/>
                </a:solidFill>
                <a:latin typeface="Comic Sans MS" pitchFamily="66" charset="0"/>
                <a:ea typeface="Calibri" pitchFamily="34" charset="0"/>
                <a:cs typeface="Times New Roman" pitchFamily="18" charset="0"/>
              </a:rPr>
            </a:br>
            <a:endParaRPr lang="fr-BE" cap="none" dirty="0"/>
          </a:p>
        </p:txBody>
      </p:sp>
      <p:sp>
        <p:nvSpPr>
          <p:cNvPr id="3" name="Content Placeholder 2"/>
          <p:cNvSpPr>
            <a:spLocks noGrp="1"/>
          </p:cNvSpPr>
          <p:nvPr>
            <p:ph idx="1"/>
          </p:nvPr>
        </p:nvSpPr>
        <p:spPr>
          <a:xfrm>
            <a:off x="500034" y="0"/>
            <a:ext cx="6554867" cy="1466864"/>
          </a:xfrm>
        </p:spPr>
        <p:txBody>
          <a:bodyPr>
            <a:normAutofit/>
          </a:bodyPr>
          <a:lstStyle/>
          <a:p>
            <a:pPr algn="ctr">
              <a:buNone/>
            </a:pPr>
            <a:r>
              <a:rPr lang="fr-BE" sz="3600" i="1" u="sng" dirty="0">
                <a:solidFill>
                  <a:srgbClr val="0000FF"/>
                </a:solidFill>
                <a:latin typeface="Comic Sans MS" pitchFamily="66" charset="0"/>
              </a:rPr>
              <a:t>16 - 1  L’ordre du jour de la prochaine réunion du CA</a:t>
            </a:r>
          </a:p>
        </p:txBody>
      </p:sp>
      <p:sp>
        <p:nvSpPr>
          <p:cNvPr id="4" name="Slide Number Placeholder 3"/>
          <p:cNvSpPr>
            <a:spLocks noGrp="1"/>
          </p:cNvSpPr>
          <p:nvPr>
            <p:ph type="sldNum" sz="quarter" idx="12"/>
          </p:nvPr>
        </p:nvSpPr>
        <p:spPr/>
        <p:txBody>
          <a:bodyPr/>
          <a:lstStyle/>
          <a:p>
            <a:fld id="{D7C119D3-B58D-46FA-B0B3-B02207F6499F}" type="slidenum">
              <a:rPr lang="fr-BE" smtClean="0"/>
              <a:pPr/>
              <a:t>30</a:t>
            </a:fld>
            <a:endParaRPr lang="fr-BE" dirty="0"/>
          </a:p>
        </p:txBody>
      </p:sp>
      <p:sp>
        <p:nvSpPr>
          <p:cNvPr id="6" name="Rectangle 5"/>
          <p:cNvSpPr/>
          <p:nvPr/>
        </p:nvSpPr>
        <p:spPr>
          <a:xfrm>
            <a:off x="428596" y="2285992"/>
            <a:ext cx="7858180" cy="4247317"/>
          </a:xfrm>
          <a:prstGeom prst="rect">
            <a:avLst/>
          </a:prstGeom>
        </p:spPr>
        <p:txBody>
          <a:bodyPr wrap="square">
            <a:spAutoFit/>
          </a:bodyPr>
          <a:lstStyle/>
          <a:p>
            <a:r>
              <a:rPr lang="fr-BE" i="1" dirty="0">
                <a:solidFill>
                  <a:srgbClr val="0000FF"/>
                </a:solidFill>
                <a:latin typeface="Comic Sans MS" pitchFamily="66" charset="0"/>
                <a:ea typeface="Calibri" pitchFamily="34" charset="0"/>
                <a:cs typeface="Times New Roman" pitchFamily="18" charset="0"/>
              </a:rPr>
              <a:t> 1 - Suivi de la réunion précédente.</a:t>
            </a:r>
            <a:br>
              <a:rPr lang="fr-BE" i="1" dirty="0">
                <a:solidFill>
                  <a:srgbClr val="0000FF"/>
                </a:solidFill>
                <a:latin typeface="Comic Sans MS" pitchFamily="66" charset="0"/>
                <a:ea typeface="Calibri" pitchFamily="34" charset="0"/>
                <a:cs typeface="Times New Roman" pitchFamily="18" charset="0"/>
              </a:rPr>
            </a:br>
            <a:br>
              <a:rPr lang="fr-BE" i="1" dirty="0">
                <a:solidFill>
                  <a:srgbClr val="0000FF"/>
                </a:solidFill>
                <a:latin typeface="Comic Sans MS" pitchFamily="66" charset="0"/>
                <a:ea typeface="Calibri" pitchFamily="34" charset="0"/>
                <a:cs typeface="Times New Roman" pitchFamily="18" charset="0"/>
              </a:rPr>
            </a:br>
            <a:r>
              <a:rPr lang="fr-BE" i="1" dirty="0">
                <a:solidFill>
                  <a:srgbClr val="0000FF"/>
                </a:solidFill>
                <a:latin typeface="Comic Sans MS" pitchFamily="66" charset="0"/>
                <a:ea typeface="Calibri" pitchFamily="34" charset="0"/>
                <a:cs typeface="Times New Roman" pitchFamily="18" charset="0"/>
              </a:rPr>
              <a:t>2 – Ordre du jour.</a:t>
            </a:r>
            <a:br>
              <a:rPr lang="fr-BE" i="1" dirty="0">
                <a:solidFill>
                  <a:srgbClr val="0000FF"/>
                </a:solidFill>
                <a:latin typeface="Comic Sans MS" pitchFamily="66" charset="0"/>
                <a:ea typeface="Calibri" pitchFamily="34" charset="0"/>
                <a:cs typeface="Times New Roman" pitchFamily="18" charset="0"/>
              </a:rPr>
            </a:br>
            <a:br>
              <a:rPr lang="fr-BE" i="1" dirty="0">
                <a:solidFill>
                  <a:srgbClr val="0000FF"/>
                </a:solidFill>
                <a:latin typeface="Comic Sans MS" pitchFamily="66" charset="0"/>
                <a:ea typeface="Calibri" pitchFamily="34" charset="0"/>
                <a:cs typeface="Times New Roman" pitchFamily="18" charset="0"/>
              </a:rPr>
            </a:br>
            <a:r>
              <a:rPr lang="fr-BE" i="1" dirty="0">
                <a:solidFill>
                  <a:srgbClr val="0000FF"/>
                </a:solidFill>
                <a:latin typeface="Comic Sans MS" pitchFamily="66" charset="0"/>
                <a:ea typeface="Calibri" pitchFamily="34" charset="0"/>
                <a:cs typeface="Times New Roman" pitchFamily="18" charset="0"/>
              </a:rPr>
              <a:t>3 – Préparation pour l’AG 2021 en même temps que le BBQ du 10 juin </a:t>
            </a:r>
          </a:p>
          <a:p>
            <a:r>
              <a:rPr lang="fr-BE" i="1" dirty="0">
                <a:solidFill>
                  <a:srgbClr val="0000FF"/>
                </a:solidFill>
                <a:latin typeface="Comic Sans MS" pitchFamily="66" charset="0"/>
                <a:ea typeface="Calibri" pitchFamily="34" charset="0"/>
                <a:cs typeface="Times New Roman" pitchFamily="18" charset="0"/>
              </a:rPr>
              <a:t>     2021.</a:t>
            </a:r>
            <a:br>
              <a:rPr lang="fr-BE" i="1" dirty="0">
                <a:solidFill>
                  <a:srgbClr val="00B050"/>
                </a:solidFill>
                <a:latin typeface="Comic Sans MS" pitchFamily="66" charset="0"/>
                <a:ea typeface="Calibri" pitchFamily="34" charset="0"/>
                <a:cs typeface="Times New Roman" pitchFamily="18" charset="0"/>
              </a:rPr>
            </a:br>
            <a:br>
              <a:rPr lang="fr-BE" i="1" dirty="0">
                <a:solidFill>
                  <a:srgbClr val="00B050"/>
                </a:solidFill>
                <a:latin typeface="Comic Sans MS" pitchFamily="66" charset="0"/>
                <a:ea typeface="Calibri" pitchFamily="34" charset="0"/>
                <a:cs typeface="Times New Roman" pitchFamily="18" charset="0"/>
              </a:rPr>
            </a:br>
            <a:r>
              <a:rPr lang="fr-BE" i="1" dirty="0">
                <a:solidFill>
                  <a:srgbClr val="0000FF"/>
                </a:solidFill>
                <a:latin typeface="Comic Sans MS" pitchFamily="66" charset="0"/>
                <a:ea typeface="Calibri" pitchFamily="34" charset="0"/>
                <a:cs typeface="Times New Roman" pitchFamily="18" charset="0"/>
              </a:rPr>
              <a:t>4 – Préparation du BBQ 2021,</a:t>
            </a:r>
          </a:p>
          <a:p>
            <a:endParaRPr lang="fr-BE" i="1" dirty="0">
              <a:solidFill>
                <a:srgbClr val="0000FF"/>
              </a:solidFill>
              <a:latin typeface="Comic Sans MS" pitchFamily="66" charset="0"/>
              <a:ea typeface="Calibri" pitchFamily="34" charset="0"/>
              <a:cs typeface="Times New Roman" pitchFamily="18" charset="0"/>
            </a:endParaRPr>
          </a:p>
          <a:p>
            <a:r>
              <a:rPr lang="fr-BE" i="1" dirty="0">
                <a:solidFill>
                  <a:srgbClr val="0000FF"/>
                </a:solidFill>
                <a:latin typeface="Comic Sans MS" pitchFamily="66" charset="0"/>
                <a:ea typeface="Calibri" pitchFamily="34" charset="0"/>
                <a:cs typeface="Times New Roman" pitchFamily="18" charset="0"/>
              </a:rPr>
              <a:t>5 – Temploux.</a:t>
            </a:r>
          </a:p>
          <a:p>
            <a:endParaRPr lang="fr-BE" i="1" dirty="0">
              <a:solidFill>
                <a:srgbClr val="0000FF"/>
              </a:solidFill>
              <a:latin typeface="Comic Sans MS" pitchFamily="66" charset="0"/>
              <a:ea typeface="Calibri" pitchFamily="34" charset="0"/>
              <a:cs typeface="Times New Roman" pitchFamily="18" charset="0"/>
            </a:endParaRPr>
          </a:p>
          <a:p>
            <a:r>
              <a:rPr lang="fr-BE" i="1" dirty="0">
                <a:solidFill>
                  <a:srgbClr val="0000FF"/>
                </a:solidFill>
                <a:latin typeface="Comic Sans MS" pitchFamily="66" charset="0"/>
                <a:ea typeface="Calibri" pitchFamily="34" charset="0"/>
                <a:cs typeface="Times New Roman" pitchFamily="18" charset="0"/>
              </a:rPr>
              <a:t>6 – Journée Dewispelaere.</a:t>
            </a:r>
            <a:br>
              <a:rPr lang="fr-BE" i="1" dirty="0">
                <a:solidFill>
                  <a:srgbClr val="00B050"/>
                </a:solidFill>
                <a:latin typeface="Comic Sans MS" pitchFamily="66" charset="0"/>
                <a:ea typeface="Calibri" pitchFamily="34" charset="0"/>
                <a:cs typeface="Times New Roman" pitchFamily="18" charset="0"/>
              </a:rPr>
            </a:br>
            <a:br>
              <a:rPr lang="fr-BE" i="1" dirty="0">
                <a:solidFill>
                  <a:srgbClr val="00B050"/>
                </a:solidFill>
                <a:latin typeface="Comic Sans MS" pitchFamily="66" charset="0"/>
                <a:ea typeface="Calibri" pitchFamily="34" charset="0"/>
                <a:cs typeface="Times New Roman" pitchFamily="18" charset="0"/>
              </a:rPr>
            </a:br>
            <a:r>
              <a:rPr lang="fr-BE" i="1" dirty="0">
                <a:solidFill>
                  <a:srgbClr val="0000FF"/>
                </a:solidFill>
                <a:latin typeface="Comic Sans MS" pitchFamily="66" charset="0"/>
                <a:ea typeface="Calibri" pitchFamily="34" charset="0"/>
                <a:cs typeface="Times New Roman" pitchFamily="18" charset="0"/>
              </a:rPr>
              <a:t>7</a:t>
            </a:r>
            <a:r>
              <a:rPr lang="fr-BE" i="1" dirty="0">
                <a:solidFill>
                  <a:srgbClr val="0000FF"/>
                </a:solidFill>
                <a:latin typeface="Comic Sans MS" pitchFamily="66" charset="0"/>
              </a:rPr>
              <a:t> - Situation des membres effectifs, adhérents, de Droit et d’Honneur </a:t>
            </a:r>
            <a:br>
              <a:rPr lang="fr-BE" i="1" dirty="0">
                <a:solidFill>
                  <a:srgbClr val="0000FF"/>
                </a:solidFill>
                <a:latin typeface="Comic Sans MS" pitchFamily="66" charset="0"/>
              </a:rPr>
            </a:br>
            <a:r>
              <a:rPr lang="fr-BE" i="1" dirty="0">
                <a:solidFill>
                  <a:srgbClr val="0000FF"/>
                </a:solidFill>
                <a:latin typeface="Comic Sans MS" pitchFamily="66" charset="0"/>
              </a:rPr>
              <a:t>      au 01 mars 2021.</a:t>
            </a:r>
            <a:endParaRPr lang="fr-BE"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14554"/>
            <a:ext cx="6554867" cy="3805246"/>
          </a:xfrm>
        </p:spPr>
        <p:txBody>
          <a:bodyPr>
            <a:normAutofit/>
          </a:bodyPr>
          <a:lstStyle/>
          <a:p>
            <a:r>
              <a:rPr lang="fr-BE" sz="2000" i="1" cap="none" dirty="0">
                <a:solidFill>
                  <a:srgbClr val="0000FF"/>
                </a:solidFill>
                <a:latin typeface="Comic Sans MS" pitchFamily="66" charset="0"/>
              </a:rPr>
              <a:t>8 - Situation comptable au 01 mars 2021. </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9 - Questions ?</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10 - Remarques.</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11 - Tour de table.</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12 – L’ordre du jour pour la prochaine réunion.</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13 - Prochaine réunion</a:t>
            </a:r>
            <a:r>
              <a:rPr lang="fr-BE" i="1" cap="none" dirty="0">
                <a:solidFill>
                  <a:srgbClr val="0000FF"/>
                </a:solidFill>
                <a:latin typeface="Comic Sans MS" pitchFamily="66" charset="0"/>
              </a:rPr>
              <a:t>.</a:t>
            </a:r>
            <a:endParaRPr lang="fr-BE" dirty="0"/>
          </a:p>
        </p:txBody>
      </p:sp>
      <p:sp>
        <p:nvSpPr>
          <p:cNvPr id="3" name="Content Placeholder 2"/>
          <p:cNvSpPr>
            <a:spLocks noGrp="1"/>
          </p:cNvSpPr>
          <p:nvPr>
            <p:ph idx="1"/>
          </p:nvPr>
        </p:nvSpPr>
        <p:spPr>
          <a:xfrm>
            <a:off x="500034" y="214290"/>
            <a:ext cx="6554867" cy="1395402"/>
          </a:xfrm>
        </p:spPr>
        <p:txBody>
          <a:bodyPr>
            <a:normAutofit/>
          </a:bodyPr>
          <a:lstStyle/>
          <a:p>
            <a:pPr>
              <a:buNone/>
            </a:pPr>
            <a:r>
              <a:rPr lang="fr-BE" sz="3600" i="1" u="sng" dirty="0">
                <a:solidFill>
                  <a:srgbClr val="0000FF"/>
                </a:solidFill>
                <a:latin typeface="Comic Sans MS" pitchFamily="66" charset="0"/>
              </a:rPr>
              <a:t>16 - 2  L’ordre du jour de la prochaine réunion du CA</a:t>
            </a:r>
          </a:p>
        </p:txBody>
      </p:sp>
      <p:sp>
        <p:nvSpPr>
          <p:cNvPr id="4" name="Slide Number Placeholder 3"/>
          <p:cNvSpPr>
            <a:spLocks noGrp="1"/>
          </p:cNvSpPr>
          <p:nvPr>
            <p:ph type="sldNum" sz="quarter" idx="12"/>
          </p:nvPr>
        </p:nvSpPr>
        <p:spPr/>
        <p:txBody>
          <a:bodyPr/>
          <a:lstStyle/>
          <a:p>
            <a:fld id="{D7C119D3-B58D-46FA-B0B3-B02207F6499F}" type="slidenum">
              <a:rPr lang="fr-BE" smtClean="0"/>
              <a:pPr/>
              <a:t>31</a:t>
            </a:fld>
            <a:endParaRPr lang="fr-B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7429519" cy="2308324"/>
          </a:xfrm>
          <a:prstGeom prst="rect">
            <a:avLst/>
          </a:prstGeom>
          <a:noFill/>
        </p:spPr>
        <p:txBody>
          <a:bodyPr wrap="square" rtlCol="0">
            <a:spAutoFit/>
          </a:bodyPr>
          <a:lstStyle/>
          <a:p>
            <a:pPr algn="ctr"/>
            <a:r>
              <a:rPr lang="fr-BE" sz="3600" i="1" u="sng" dirty="0">
                <a:solidFill>
                  <a:srgbClr val="0000FF"/>
                </a:solidFill>
                <a:latin typeface="Comic Sans MS" panose="030F0702030302020204" pitchFamily="66" charset="0"/>
              </a:rPr>
              <a:t>17 -  Prochaine réunion </a:t>
            </a:r>
          </a:p>
          <a:p>
            <a:pPr algn="ctr"/>
            <a:r>
              <a:rPr lang="fr-BE" sz="3600" i="1" u="sng" dirty="0">
                <a:solidFill>
                  <a:srgbClr val="0000FF"/>
                </a:solidFill>
                <a:latin typeface="Comic Sans MS" panose="030F0702030302020204" pitchFamily="66" charset="0"/>
              </a:rPr>
              <a:t>Le 01 mars 2021 </a:t>
            </a:r>
          </a:p>
          <a:p>
            <a:pPr algn="ctr"/>
            <a:r>
              <a:rPr lang="fr-BE" sz="3600" i="1" u="sng" dirty="0">
                <a:solidFill>
                  <a:srgbClr val="0000FF"/>
                </a:solidFill>
                <a:latin typeface="Comic Sans MS" panose="030F0702030302020204" pitchFamily="66" charset="0"/>
              </a:rPr>
              <a:t>salle </a:t>
            </a:r>
            <a:r>
              <a:rPr lang="fr-BE" sz="3600" i="1" u="sng" dirty="0" err="1">
                <a:solidFill>
                  <a:srgbClr val="0000FF"/>
                </a:solidFill>
                <a:latin typeface="Comic Sans MS" panose="030F0702030302020204" pitchFamily="66" charset="0"/>
              </a:rPr>
              <a:t>Westhoven</a:t>
            </a:r>
            <a:r>
              <a:rPr lang="fr-BE" sz="3600" i="1" u="sng" dirty="0">
                <a:solidFill>
                  <a:srgbClr val="0000FF"/>
                </a:solidFill>
                <a:latin typeface="Comic Sans MS" panose="030F0702030302020204" pitchFamily="66" charset="0"/>
              </a:rPr>
              <a:t> à </a:t>
            </a:r>
          </a:p>
          <a:p>
            <a:pPr algn="ctr"/>
            <a:r>
              <a:rPr lang="fr-BE" sz="3600" i="1" u="sng" dirty="0">
                <a:solidFill>
                  <a:srgbClr val="0000FF"/>
                </a:solidFill>
                <a:latin typeface="Comic Sans MS" panose="030F0702030302020204" pitchFamily="66" charset="0"/>
              </a:rPr>
              <a:t>10 Hr 00 pour le CA</a:t>
            </a:r>
          </a:p>
        </p:txBody>
      </p:sp>
      <p:sp>
        <p:nvSpPr>
          <p:cNvPr id="3" name="Espace réservé du numéro de diapositive 2"/>
          <p:cNvSpPr>
            <a:spLocks noGrp="1"/>
          </p:cNvSpPr>
          <p:nvPr>
            <p:ph type="sldNum" sz="quarter" idx="12"/>
          </p:nvPr>
        </p:nvSpPr>
        <p:spPr/>
        <p:txBody>
          <a:bodyPr/>
          <a:lstStyle/>
          <a:p>
            <a:fld id="{D7C119D3-B58D-46FA-B0B3-B02207F6499F}" type="slidenum">
              <a:rPr lang="fr-BE" smtClean="0"/>
              <a:pPr/>
              <a:t>32</a:t>
            </a:fld>
            <a:endParaRPr lang="fr-BE" dirty="0"/>
          </a:p>
        </p:txBody>
      </p:sp>
      <p:sp>
        <p:nvSpPr>
          <p:cNvPr id="1026" name="AutoShape 2" descr="Résultat de recherche d'images pour &quot;salle de réun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dirty="0"/>
          </a:p>
        </p:txBody>
      </p:sp>
      <p:sp>
        <p:nvSpPr>
          <p:cNvPr id="1028" name="AutoShape 4" descr="Résultat de recherche d'images pour &quot;salle de réun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BE" dirty="0"/>
          </a:p>
        </p:txBody>
      </p:sp>
      <p:sp>
        <p:nvSpPr>
          <p:cNvPr id="6" name="ZoneTexte 5"/>
          <p:cNvSpPr txBox="1"/>
          <p:nvPr/>
        </p:nvSpPr>
        <p:spPr>
          <a:xfrm>
            <a:off x="1835696" y="3861048"/>
            <a:ext cx="248786" cy="369332"/>
          </a:xfrm>
          <a:prstGeom prst="rect">
            <a:avLst/>
          </a:prstGeom>
          <a:noFill/>
        </p:spPr>
        <p:txBody>
          <a:bodyPr wrap="none" rtlCol="0">
            <a:spAutoFit/>
          </a:bodyPr>
          <a:lstStyle/>
          <a:p>
            <a:r>
              <a:rPr lang="fr-BE" dirty="0">
                <a:solidFill>
                  <a:srgbClr val="0000FF"/>
                </a:solidFill>
              </a:rPr>
              <a:t> </a:t>
            </a:r>
          </a:p>
        </p:txBody>
      </p:sp>
      <p:pic>
        <p:nvPicPr>
          <p:cNvPr id="48130" name="Picture 2" descr="C:\Users\Papa\Documents\Downloads\287_view.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3140968"/>
            <a:ext cx="5032851" cy="3145532"/>
          </a:xfrm>
          <a:prstGeom prst="rect">
            <a:avLst/>
          </a:prstGeom>
          <a:noFill/>
        </p:spPr>
      </p:pic>
      <p:sp>
        <p:nvSpPr>
          <p:cNvPr id="10" name="ZoneTexte 9"/>
          <p:cNvSpPr txBox="1"/>
          <p:nvPr/>
        </p:nvSpPr>
        <p:spPr>
          <a:xfrm>
            <a:off x="611560" y="6309320"/>
            <a:ext cx="7848872" cy="369332"/>
          </a:xfrm>
          <a:prstGeom prst="rect">
            <a:avLst/>
          </a:prstGeom>
          <a:noFill/>
        </p:spPr>
        <p:txBody>
          <a:bodyPr wrap="square" rtlCol="0">
            <a:spAutoFit/>
          </a:bodyPr>
          <a:lstStyle/>
          <a:p>
            <a:r>
              <a:rPr lang="fr-BE" dirty="0">
                <a:solidFill>
                  <a:srgbClr val="040404"/>
                </a:solidFill>
                <a:latin typeface="Comic Sans MS" pitchFamily="66" charset="0"/>
              </a:rPr>
              <a:t>(Réservation de la salle de réunion) </a:t>
            </a:r>
            <a:r>
              <a:rPr lang="fr-BE" dirty="0">
                <a:solidFill>
                  <a:srgbClr val="00B050"/>
                </a:solidFill>
                <a:latin typeface="Comic Sans MS" pitchFamily="66" charset="0"/>
              </a:rPr>
              <a:t>Jean-Marc Wuillaume</a:t>
            </a:r>
            <a:endParaRPr lang="fr-BE" dirty="0">
              <a:solidFill>
                <a:srgbClr val="040404"/>
              </a:solidFill>
              <a:latin typeface="Comic Sans MS" pitchFamily="66" charset="0"/>
            </a:endParaRPr>
          </a:p>
        </p:txBody>
      </p:sp>
      <p:pic>
        <p:nvPicPr>
          <p:cNvPr id="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43636" y="2428868"/>
            <a:ext cx="2152650" cy="2124075"/>
          </a:xfrm>
          <a:prstGeom prst="rect">
            <a:avLst/>
          </a:prstGeom>
          <a:noFill/>
          <a:ln w="9525">
            <a:noFill/>
            <a:miter lim="800000"/>
            <a:headEnd/>
            <a:tailEnd/>
          </a:ln>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564904"/>
            <a:ext cx="6554867" cy="2876552"/>
          </a:xfrm>
        </p:spPr>
        <p:txBody>
          <a:bodyPr>
            <a:normAutofit fontScale="90000"/>
          </a:bodyPr>
          <a:lstStyle/>
          <a:p>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9 – Les départs  à la retraite des militaires du 4 Gn en </a:t>
            </a: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     2021.</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10 – Remerciements décès,</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11 - Questions ? </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12 - Remarques.</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13 – Divers.</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14 – Le « SURPASSE-TOI » n° 155 de 2021,</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15 - Tour de table.</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16 – L’ordre du jour pour la prochaine réunion.</a:t>
            </a:r>
            <a:br>
              <a:rPr lang="fr-BE" sz="2000" i="1" cap="none" dirty="0">
                <a:solidFill>
                  <a:srgbClr val="0000FF"/>
                </a:solidFill>
                <a:latin typeface="Comic Sans MS" pitchFamily="66" charset="0"/>
              </a:rPr>
            </a:br>
            <a:br>
              <a:rPr lang="fr-BE" sz="2000" i="1" cap="none" dirty="0">
                <a:solidFill>
                  <a:srgbClr val="0000FF"/>
                </a:solidFill>
                <a:latin typeface="Comic Sans MS" pitchFamily="66" charset="0"/>
              </a:rPr>
            </a:br>
            <a:r>
              <a:rPr lang="fr-BE" sz="2000" i="1" cap="none" dirty="0">
                <a:solidFill>
                  <a:srgbClr val="0000FF"/>
                </a:solidFill>
                <a:latin typeface="Comic Sans MS" pitchFamily="66" charset="0"/>
              </a:rPr>
              <a:t>17 - Prochaine réunion</a:t>
            </a:r>
            <a:r>
              <a:rPr lang="fr-BE" i="1" cap="none" dirty="0">
                <a:solidFill>
                  <a:srgbClr val="0000FF"/>
                </a:solidFill>
                <a:latin typeface="Comic Sans MS" pitchFamily="66" charset="0"/>
              </a:rPr>
              <a:t>.</a:t>
            </a:r>
            <a:endParaRPr lang="fr-BE" dirty="0"/>
          </a:p>
        </p:txBody>
      </p:sp>
      <p:sp>
        <p:nvSpPr>
          <p:cNvPr id="3" name="Content Placeholder 2"/>
          <p:cNvSpPr>
            <a:spLocks noGrp="1"/>
          </p:cNvSpPr>
          <p:nvPr>
            <p:ph idx="1"/>
          </p:nvPr>
        </p:nvSpPr>
        <p:spPr>
          <a:xfrm>
            <a:off x="533400" y="533400"/>
            <a:ext cx="6554867" cy="1038212"/>
          </a:xfrm>
        </p:spPr>
        <p:txBody>
          <a:bodyPr/>
          <a:lstStyle/>
          <a:p>
            <a:pPr algn="ctr">
              <a:buNone/>
            </a:pPr>
            <a:r>
              <a:rPr lang="fr-BE" sz="3600" i="1" u="sng" dirty="0">
                <a:solidFill>
                  <a:srgbClr val="0000FF"/>
                </a:solidFill>
                <a:latin typeface="Comic Sans MS" panose="030F0702030302020204" pitchFamily="66" charset="0"/>
              </a:rPr>
              <a:t>Ordre du jour (2)</a:t>
            </a:r>
          </a:p>
          <a:p>
            <a:pPr>
              <a:buNone/>
            </a:pPr>
            <a:endParaRPr lang="fr-BE" dirty="0"/>
          </a:p>
        </p:txBody>
      </p:sp>
      <p:sp>
        <p:nvSpPr>
          <p:cNvPr id="4" name="Slide Number Placeholder 3"/>
          <p:cNvSpPr>
            <a:spLocks noGrp="1"/>
          </p:cNvSpPr>
          <p:nvPr>
            <p:ph type="sldNum" sz="quarter" idx="12"/>
          </p:nvPr>
        </p:nvSpPr>
        <p:spPr/>
        <p:txBody>
          <a:bodyPr/>
          <a:lstStyle/>
          <a:p>
            <a:fld id="{D7C119D3-B58D-46FA-B0B3-B02207F6499F}" type="slidenum">
              <a:rPr lang="fr-BE" smtClean="0"/>
              <a:pPr/>
              <a:t>4</a:t>
            </a:fld>
            <a:endParaRPr lang="fr-B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785902"/>
            <a:ext cx="8929718" cy="5072098"/>
          </a:xfrm>
        </p:spPr>
        <p:txBody>
          <a:bodyPr>
            <a:normAutofit/>
          </a:bodyPr>
          <a:lstStyle/>
          <a:p>
            <a:pPr lvl="0"/>
            <a:r>
              <a:rPr lang="fr-BE" sz="1800" i="1" cap="none" dirty="0">
                <a:solidFill>
                  <a:srgbClr val="0000FF"/>
                </a:solidFill>
                <a:latin typeface="Comic Sans MS" pitchFamily="66" charset="0"/>
              </a:rPr>
              <a:t>1 - Analyse et bilan de l’AG 2020. </a:t>
            </a:r>
            <a:r>
              <a:rPr lang="fr-BE" sz="1800" i="1" cap="none" dirty="0">
                <a:solidFill>
                  <a:srgbClr val="00B0F0"/>
                </a:solidFill>
                <a:latin typeface="Comic Sans MS" pitchFamily="66" charset="0"/>
              </a:rPr>
              <a:t>en ordre</a:t>
            </a:r>
            <a:br>
              <a:rPr lang="fr-BE" sz="1800" i="1" cap="none" dirty="0">
                <a:solidFill>
                  <a:srgbClr val="0000FF"/>
                </a:solidFill>
                <a:latin typeface="Comic Sans MS" pitchFamily="66" charset="0"/>
              </a:rPr>
            </a:br>
            <a:br>
              <a:rPr lang="fr-BE" sz="1800" cap="none" dirty="0">
                <a:solidFill>
                  <a:srgbClr val="0000FF"/>
                </a:solidFill>
                <a:latin typeface="Comic Sans MS" pitchFamily="66" charset="0"/>
              </a:rPr>
            </a:br>
            <a:r>
              <a:rPr lang="fr-BE" sz="1800" cap="none" dirty="0">
                <a:solidFill>
                  <a:srgbClr val="0000FF"/>
                </a:solidFill>
                <a:latin typeface="Comic Sans MS" pitchFamily="66" charset="0"/>
              </a:rPr>
              <a:t>2 - </a:t>
            </a:r>
            <a:r>
              <a:rPr lang="fr-BE" sz="1800" i="1" cap="none" dirty="0">
                <a:solidFill>
                  <a:srgbClr val="0000FF"/>
                </a:solidFill>
                <a:latin typeface="Comic Sans MS" pitchFamily="66" charset="0"/>
              </a:rPr>
              <a:t>Préparation des départs à la retraite en 2021 des militaires du 4 Gn. </a:t>
            </a:r>
            <a:r>
              <a:rPr lang="fr-BE" sz="1800" i="1" cap="none" dirty="0">
                <a:solidFill>
                  <a:srgbClr val="00B0F0"/>
                </a:solidFill>
                <a:latin typeface="Comic Sans MS" pitchFamily="66" charset="0"/>
              </a:rPr>
              <a:t>en ordre </a:t>
            </a:r>
            <a:br>
              <a:rPr lang="fr-BE" sz="1800" i="1" cap="none" dirty="0">
                <a:solidFill>
                  <a:srgbClr val="0000FF"/>
                </a:solidFill>
                <a:latin typeface="Comic Sans MS" pitchFamily="66" charset="0"/>
              </a:rPr>
            </a:br>
            <a:br>
              <a:rPr lang="fr-BE" sz="1800" cap="none" dirty="0">
                <a:solidFill>
                  <a:srgbClr val="0000FF"/>
                </a:solidFill>
                <a:latin typeface="Comic Sans MS" pitchFamily="66" charset="0"/>
              </a:rPr>
            </a:br>
            <a:r>
              <a:rPr lang="fr-BE" sz="1800" cap="none" dirty="0">
                <a:solidFill>
                  <a:srgbClr val="0000FF"/>
                </a:solidFill>
                <a:latin typeface="Comic Sans MS" pitchFamily="66" charset="0"/>
              </a:rPr>
              <a:t>3 - </a:t>
            </a:r>
            <a:r>
              <a:rPr lang="fr-BE" sz="1800" i="1" cap="none" dirty="0">
                <a:solidFill>
                  <a:srgbClr val="0000FF"/>
                </a:solidFill>
                <a:latin typeface="Comic Sans MS" pitchFamily="66" charset="0"/>
              </a:rPr>
              <a:t>Les noces 2020 &amp; 2021 en 2021. </a:t>
            </a:r>
            <a:r>
              <a:rPr lang="fr-BE" sz="1800" i="1" cap="none" dirty="0">
                <a:solidFill>
                  <a:srgbClr val="00B0F0"/>
                </a:solidFill>
                <a:latin typeface="Comic Sans MS" pitchFamily="66" charset="0"/>
              </a:rPr>
              <a:t>en cours</a:t>
            </a:r>
            <a:br>
              <a:rPr lang="fr-BE" sz="1800" i="1" cap="none" dirty="0">
                <a:solidFill>
                  <a:srgbClr val="0000FF"/>
                </a:solidFill>
                <a:latin typeface="Comic Sans MS" pitchFamily="66" charset="0"/>
              </a:rPr>
            </a:br>
            <a:br>
              <a:rPr lang="fr-BE" sz="1800" cap="none" dirty="0">
                <a:solidFill>
                  <a:srgbClr val="0000FF"/>
                </a:solidFill>
                <a:latin typeface="Comic Sans MS" pitchFamily="66" charset="0"/>
              </a:rPr>
            </a:br>
            <a:r>
              <a:rPr lang="fr-BE" sz="1800" cap="none" dirty="0">
                <a:solidFill>
                  <a:srgbClr val="0000FF"/>
                </a:solidFill>
                <a:latin typeface="Comic Sans MS" pitchFamily="66" charset="0"/>
              </a:rPr>
              <a:t>4 - </a:t>
            </a:r>
            <a:r>
              <a:rPr lang="fr-BE" sz="1800" i="1" cap="none" dirty="0">
                <a:solidFill>
                  <a:srgbClr val="0000FF"/>
                </a:solidFill>
                <a:latin typeface="Comic Sans MS" pitchFamily="66" charset="0"/>
              </a:rPr>
              <a:t>Calendrier des activités de l’Amicale en 2021. </a:t>
            </a:r>
            <a:r>
              <a:rPr lang="fr-BE" sz="1800" i="1" cap="none" dirty="0">
                <a:solidFill>
                  <a:srgbClr val="00B0F0"/>
                </a:solidFill>
                <a:latin typeface="Comic Sans MS" pitchFamily="66" charset="0"/>
              </a:rPr>
              <a:t>en adaptation</a:t>
            </a:r>
            <a:br>
              <a:rPr lang="fr-BE" sz="1800" i="1" cap="none" dirty="0">
                <a:solidFill>
                  <a:srgbClr val="0000FF"/>
                </a:solidFill>
                <a:latin typeface="Comic Sans MS" pitchFamily="66" charset="0"/>
              </a:rPr>
            </a:br>
            <a:br>
              <a:rPr lang="fr-BE" sz="1800" cap="none" dirty="0">
                <a:solidFill>
                  <a:srgbClr val="0000FF"/>
                </a:solidFill>
                <a:latin typeface="Comic Sans MS" pitchFamily="66" charset="0"/>
              </a:rPr>
            </a:br>
            <a:r>
              <a:rPr lang="fr-BE" sz="1800" cap="none" dirty="0">
                <a:solidFill>
                  <a:srgbClr val="0000FF"/>
                </a:solidFill>
                <a:latin typeface="Comic Sans MS" pitchFamily="66" charset="0"/>
              </a:rPr>
              <a:t>5 - </a:t>
            </a:r>
            <a:r>
              <a:rPr lang="fr-BE" sz="1800" i="1" cap="none" dirty="0">
                <a:solidFill>
                  <a:srgbClr val="0000FF"/>
                </a:solidFill>
                <a:latin typeface="Comic Sans MS" pitchFamily="66" charset="0"/>
              </a:rPr>
              <a:t>Situation du voyage de la mémoire 2020 et projet pour 2021. </a:t>
            </a:r>
            <a:r>
              <a:rPr lang="fr-BE" sz="1800" i="1" cap="none" dirty="0">
                <a:solidFill>
                  <a:srgbClr val="00B0F0"/>
                </a:solidFill>
                <a:latin typeface="Comic Sans MS" pitchFamily="66" charset="0"/>
              </a:rPr>
              <a:t>en cours</a:t>
            </a:r>
            <a:br>
              <a:rPr lang="fr-BE" sz="1800" i="1" cap="none" dirty="0">
                <a:solidFill>
                  <a:srgbClr val="0000FF"/>
                </a:solidFill>
                <a:latin typeface="Comic Sans MS" pitchFamily="66" charset="0"/>
              </a:rPr>
            </a:br>
            <a:br>
              <a:rPr lang="fr-BE" sz="1800" cap="none" dirty="0">
                <a:solidFill>
                  <a:srgbClr val="0000FF"/>
                </a:solidFill>
                <a:latin typeface="Comic Sans MS" pitchFamily="66" charset="0"/>
              </a:rPr>
            </a:br>
            <a:r>
              <a:rPr lang="fr-BE" sz="1800" cap="none" dirty="0">
                <a:solidFill>
                  <a:srgbClr val="0000FF"/>
                </a:solidFill>
                <a:latin typeface="Comic Sans MS" pitchFamily="66" charset="0"/>
              </a:rPr>
              <a:t>6 - </a:t>
            </a:r>
            <a:r>
              <a:rPr lang="fr-BE" sz="1800" i="1" cap="none" dirty="0">
                <a:solidFill>
                  <a:srgbClr val="0000FF"/>
                </a:solidFill>
                <a:latin typeface="Comic Sans MS" pitchFamily="66" charset="0"/>
              </a:rPr>
              <a:t>Membre d’HONNEUR Jean-Marie DUPRE. </a:t>
            </a:r>
            <a:r>
              <a:rPr lang="fr-BE" sz="1800" i="1" cap="none" dirty="0">
                <a:solidFill>
                  <a:srgbClr val="00B0F0"/>
                </a:solidFill>
                <a:latin typeface="Comic Sans MS" pitchFamily="66" charset="0"/>
              </a:rPr>
              <a:t>en cours</a:t>
            </a:r>
            <a:br>
              <a:rPr lang="fr-BE" sz="1800" i="1" cap="none" dirty="0">
                <a:solidFill>
                  <a:srgbClr val="0000FF"/>
                </a:solidFill>
                <a:latin typeface="Comic Sans MS" pitchFamily="66" charset="0"/>
              </a:rPr>
            </a:br>
            <a:br>
              <a:rPr lang="fr-BE" sz="1800" cap="none" dirty="0">
                <a:solidFill>
                  <a:srgbClr val="0000FF"/>
                </a:solidFill>
                <a:latin typeface="Comic Sans MS" pitchFamily="66" charset="0"/>
              </a:rPr>
            </a:br>
            <a:r>
              <a:rPr lang="fr-BE" sz="1800" cap="none" dirty="0">
                <a:solidFill>
                  <a:srgbClr val="0000FF"/>
                </a:solidFill>
                <a:latin typeface="Comic Sans MS" pitchFamily="66" charset="0"/>
              </a:rPr>
              <a:t>7 - </a:t>
            </a:r>
            <a:r>
              <a:rPr lang="fr-BE" sz="1800" i="1" cap="none" dirty="0">
                <a:solidFill>
                  <a:srgbClr val="0000FF"/>
                </a:solidFill>
                <a:latin typeface="Comic Sans MS" pitchFamily="66" charset="0"/>
              </a:rPr>
              <a:t>Situation du site internet de l’Amicale. </a:t>
            </a:r>
            <a:r>
              <a:rPr lang="fr-BE" sz="1800" i="1" cap="none" dirty="0">
                <a:solidFill>
                  <a:srgbClr val="00B0F0"/>
                </a:solidFill>
                <a:latin typeface="Comic Sans MS" pitchFamily="66" charset="0"/>
              </a:rPr>
              <a:t>en ordre</a:t>
            </a:r>
            <a:br>
              <a:rPr lang="fr-BE" sz="1800" cap="none" dirty="0">
                <a:solidFill>
                  <a:srgbClr val="0000FF"/>
                </a:solidFill>
                <a:latin typeface="Comic Sans MS" pitchFamily="66" charset="0"/>
              </a:rPr>
            </a:br>
            <a:br>
              <a:rPr lang="fr-BE" sz="1800" dirty="0">
                <a:latin typeface="Comic Sans MS" pitchFamily="66" charset="0"/>
              </a:rPr>
            </a:br>
            <a:br>
              <a:rPr lang="fr-BE" sz="1800" dirty="0">
                <a:latin typeface="Comic Sans MS" pitchFamily="66" charset="0"/>
              </a:rPr>
            </a:br>
            <a:endParaRPr lang="fr-BE" sz="1800" dirty="0">
              <a:latin typeface="Comic Sans MS" pitchFamily="66" charset="0"/>
            </a:endParaRPr>
          </a:p>
        </p:txBody>
      </p:sp>
      <p:sp>
        <p:nvSpPr>
          <p:cNvPr id="4" name="Slide Number Placeholder 3"/>
          <p:cNvSpPr>
            <a:spLocks noGrp="1"/>
          </p:cNvSpPr>
          <p:nvPr>
            <p:ph type="sldNum" sz="quarter" idx="12"/>
          </p:nvPr>
        </p:nvSpPr>
        <p:spPr/>
        <p:txBody>
          <a:bodyPr/>
          <a:lstStyle/>
          <a:p>
            <a:fld id="{D7C119D3-B58D-46FA-B0B3-B02207F6499F}" type="slidenum">
              <a:rPr lang="fr-BE" smtClean="0"/>
              <a:pPr/>
              <a:t>5</a:t>
            </a:fld>
            <a:endParaRPr lang="fr-BE" dirty="0"/>
          </a:p>
        </p:txBody>
      </p:sp>
      <p:sp>
        <p:nvSpPr>
          <p:cNvPr id="5" name="Content Placeholder 4"/>
          <p:cNvSpPr>
            <a:spLocks noGrp="1"/>
          </p:cNvSpPr>
          <p:nvPr>
            <p:ph idx="1"/>
          </p:nvPr>
        </p:nvSpPr>
        <p:spPr>
          <a:xfrm>
            <a:off x="785786" y="285728"/>
            <a:ext cx="5272597" cy="1388072"/>
          </a:xfrm>
          <a:prstGeom prst="rect">
            <a:avLst/>
          </a:prstGeom>
        </p:spPr>
        <p:txBody>
          <a:bodyPr wrap="none">
            <a:spAutoFit/>
          </a:bodyPr>
          <a:lstStyle/>
          <a:p>
            <a:pPr marL="0" indent="0">
              <a:buNone/>
            </a:pPr>
            <a:r>
              <a:rPr lang="fr-BE" sz="3600" i="1" u="sng" dirty="0">
                <a:solidFill>
                  <a:srgbClr val="0000FF"/>
                </a:solidFill>
                <a:latin typeface="Comic Sans MS" panose="030F0702030302020204" pitchFamily="66" charset="0"/>
              </a:rPr>
              <a:t>1 – 1 Suivi de la réunion </a:t>
            </a:r>
          </a:p>
          <a:p>
            <a:pPr marL="0" indent="0" algn="ctr">
              <a:buNone/>
            </a:pPr>
            <a:r>
              <a:rPr lang="fr-BE" sz="3600" i="1" u="sng" dirty="0">
                <a:solidFill>
                  <a:srgbClr val="0000FF"/>
                </a:solidFill>
                <a:latin typeface="Comic Sans MS" panose="030F0702030302020204" pitchFamily="66" charset="0"/>
              </a:rPr>
              <a:t>précédente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12" y="2143116"/>
            <a:ext cx="9001188" cy="4357718"/>
          </a:xfrm>
        </p:spPr>
        <p:txBody>
          <a:bodyPr>
            <a:normAutofit/>
          </a:bodyPr>
          <a:lstStyle/>
          <a:p>
            <a:r>
              <a:rPr lang="fr-BE" sz="1800" i="1" cap="none" dirty="0">
                <a:solidFill>
                  <a:srgbClr val="0000FF"/>
                </a:solidFill>
                <a:latin typeface="Comic Sans MS" pitchFamily="66" charset="0"/>
              </a:rPr>
              <a:t>8 - Situation des membres effectifs, adhérents, de droit et d’honneur </a:t>
            </a: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      au 26 octobre 2020. </a:t>
            </a:r>
            <a:r>
              <a:rPr lang="fr-BE" sz="1800" i="1" cap="none" dirty="0">
                <a:solidFill>
                  <a:srgbClr val="00B0F0"/>
                </a:solidFill>
                <a:latin typeface="Comic Sans MS" pitchFamily="66" charset="0"/>
              </a:rPr>
              <a:t>en ordre</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9 - Situation comptable au 26 octobre 2020. </a:t>
            </a:r>
            <a:r>
              <a:rPr lang="fr-BE" sz="1800" i="1" cap="none" dirty="0">
                <a:solidFill>
                  <a:srgbClr val="00B0F0"/>
                </a:solidFill>
                <a:latin typeface="Comic Sans MS" pitchFamily="66" charset="0"/>
              </a:rPr>
              <a:t>en ordre</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10 – Remerciement noces de Diamant. </a:t>
            </a:r>
            <a:r>
              <a:rPr lang="fr-BE" sz="1800" i="1" cap="none" dirty="0">
                <a:solidFill>
                  <a:srgbClr val="00B0F0"/>
                </a:solidFill>
                <a:latin typeface="Comic Sans MS" pitchFamily="66" charset="0"/>
              </a:rPr>
              <a:t>en ordre</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11 - Questions ? </a:t>
            </a:r>
            <a:r>
              <a:rPr lang="fr-BE" sz="1800" i="1" cap="none" dirty="0">
                <a:solidFill>
                  <a:srgbClr val="00B0F0"/>
                </a:solidFill>
                <a:latin typeface="Comic Sans MS" pitchFamily="66" charset="0"/>
              </a:rPr>
              <a:t>en ordre</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12 - Remarques. </a:t>
            </a:r>
            <a:r>
              <a:rPr lang="fr-BE" sz="1800" i="1" cap="none" dirty="0">
                <a:solidFill>
                  <a:srgbClr val="00B0F0"/>
                </a:solidFill>
                <a:latin typeface="Comic Sans MS" pitchFamily="66" charset="0"/>
              </a:rPr>
              <a:t>en ordre</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r>
              <a:rPr lang="fr-BE" sz="1800" i="1" cap="none" dirty="0">
                <a:solidFill>
                  <a:srgbClr val="0000FF"/>
                </a:solidFill>
                <a:latin typeface="Comic Sans MS" pitchFamily="66" charset="0"/>
              </a:rPr>
              <a:t>13 - Divers. </a:t>
            </a:r>
            <a:r>
              <a:rPr lang="fr-BE" sz="1800" i="1" cap="none" dirty="0">
                <a:solidFill>
                  <a:srgbClr val="00B0F0"/>
                </a:solidFill>
                <a:latin typeface="Comic Sans MS" pitchFamily="66" charset="0"/>
              </a:rPr>
              <a:t>en ordre</a:t>
            </a: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br>
              <a:rPr lang="fr-BE" sz="1800" i="1" cap="none" dirty="0">
                <a:solidFill>
                  <a:srgbClr val="0000FF"/>
                </a:solidFill>
                <a:latin typeface="Comic Sans MS" pitchFamily="66" charset="0"/>
              </a:rPr>
            </a:br>
            <a:endParaRPr lang="fr-BE" sz="1800" dirty="0"/>
          </a:p>
        </p:txBody>
      </p:sp>
      <p:sp>
        <p:nvSpPr>
          <p:cNvPr id="3" name="Content Placeholder 2"/>
          <p:cNvSpPr>
            <a:spLocks noGrp="1"/>
          </p:cNvSpPr>
          <p:nvPr>
            <p:ph idx="1"/>
          </p:nvPr>
        </p:nvSpPr>
        <p:spPr>
          <a:xfrm>
            <a:off x="428596" y="500042"/>
            <a:ext cx="6643734" cy="1357322"/>
          </a:xfrm>
        </p:spPr>
        <p:txBody>
          <a:bodyPr>
            <a:normAutofit fontScale="92500" lnSpcReduction="20000"/>
          </a:bodyPr>
          <a:lstStyle/>
          <a:p>
            <a:pPr algn="ctr">
              <a:buNone/>
            </a:pPr>
            <a:r>
              <a:rPr lang="fr-BE" sz="4200" i="1" u="sng" dirty="0">
                <a:solidFill>
                  <a:srgbClr val="0000FF"/>
                </a:solidFill>
                <a:latin typeface="Comic Sans MS" panose="030F0702030302020204" pitchFamily="66" charset="0"/>
              </a:rPr>
              <a:t>1 – 2  Suivi de la réunion </a:t>
            </a:r>
          </a:p>
          <a:p>
            <a:pPr algn="ctr">
              <a:buNone/>
            </a:pPr>
            <a:r>
              <a:rPr lang="fr-BE" sz="4200" i="1" u="sng" dirty="0">
                <a:solidFill>
                  <a:srgbClr val="0000FF"/>
                </a:solidFill>
                <a:latin typeface="Comic Sans MS" panose="030F0702030302020204" pitchFamily="66" charset="0"/>
              </a:rPr>
              <a:t>précédente</a:t>
            </a:r>
          </a:p>
          <a:p>
            <a:pPr>
              <a:buNone/>
            </a:pPr>
            <a:endParaRPr lang="fr-BE" sz="3600" i="1" u="sng" dirty="0">
              <a:solidFill>
                <a:srgbClr val="0000FF"/>
              </a:solidFill>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D7C119D3-B58D-46FA-B0B3-B02207F6499F}" type="slidenum">
              <a:rPr lang="fr-BE" smtClean="0"/>
              <a:pPr/>
              <a:t>6</a:t>
            </a:fld>
            <a:endParaRPr lang="fr-B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0"/>
            <a:ext cx="6554867" cy="1323964"/>
          </a:xfrm>
        </p:spPr>
        <p:txBody>
          <a:bodyPr>
            <a:normAutofit/>
          </a:bodyPr>
          <a:lstStyle/>
          <a:p>
            <a:pPr algn="ctr">
              <a:buNone/>
            </a:pPr>
            <a:r>
              <a:rPr lang="fr-BE" sz="3600" i="1" u="sng" dirty="0">
                <a:solidFill>
                  <a:srgbClr val="0000FF"/>
                </a:solidFill>
                <a:latin typeface="Comic Sans MS" pitchFamily="66" charset="0"/>
              </a:rPr>
              <a:t>2 - Vœux 2021 du Président</a:t>
            </a:r>
          </a:p>
        </p:txBody>
      </p:sp>
      <p:sp>
        <p:nvSpPr>
          <p:cNvPr id="4" name="Slide Number Placeholder 3"/>
          <p:cNvSpPr>
            <a:spLocks noGrp="1"/>
          </p:cNvSpPr>
          <p:nvPr>
            <p:ph type="sldNum" sz="quarter" idx="12"/>
          </p:nvPr>
        </p:nvSpPr>
        <p:spPr/>
        <p:txBody>
          <a:bodyPr/>
          <a:lstStyle/>
          <a:p>
            <a:fld id="{D7C119D3-B58D-46FA-B0B3-B02207F6499F}" type="slidenum">
              <a:rPr lang="fr-BE" smtClean="0"/>
              <a:pPr/>
              <a:t>7</a:t>
            </a:fld>
            <a:endParaRPr lang="fr-BE" dirty="0"/>
          </a:p>
        </p:txBody>
      </p:sp>
      <p:pic>
        <p:nvPicPr>
          <p:cNvPr id="5" name="Image 39" descr="D:\data 241015\Documents\Amicale 4Gn\Preparation ST\Photos\Reinder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0364" y="1500174"/>
            <a:ext cx="1304098" cy="1543842"/>
          </a:xfrm>
          <a:prstGeom prst="rect">
            <a:avLst/>
          </a:prstGeom>
          <a:noFill/>
          <a:ln>
            <a:noFill/>
          </a:ln>
        </p:spPr>
      </p:pic>
      <p:pic>
        <p:nvPicPr>
          <p:cNvPr id="1026"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8596" y="1785926"/>
            <a:ext cx="2143117" cy="7454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71736" y="5286388"/>
            <a:ext cx="3290886" cy="1095441"/>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786050" y="3214686"/>
            <a:ext cx="2616832" cy="1857373"/>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57158" y="3143248"/>
            <a:ext cx="2547934" cy="2547934"/>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rot="10800000" flipV="1">
            <a:off x="6286512" y="4714884"/>
            <a:ext cx="1876418" cy="1407314"/>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a:clrChange>
              <a:clrFrom>
                <a:srgbClr val="FFBE58"/>
              </a:clrFrom>
              <a:clrTo>
                <a:srgbClr val="FFBE58">
                  <a:alpha val="0"/>
                </a:srgbClr>
              </a:clrTo>
            </a:clrChange>
          </a:blip>
          <a:srcRect/>
          <a:stretch>
            <a:fillRect/>
          </a:stretch>
        </p:blipFill>
        <p:spPr bwMode="auto">
          <a:xfrm>
            <a:off x="5623676" y="2071678"/>
            <a:ext cx="3218331" cy="2286016"/>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3" y="378036"/>
            <a:ext cx="8172400" cy="1569660"/>
          </a:xfrm>
          <a:prstGeom prst="rect">
            <a:avLst/>
          </a:prstGeom>
        </p:spPr>
        <p:txBody>
          <a:bodyPr wrap="square">
            <a:spAutoFit/>
          </a:bodyPr>
          <a:lstStyle/>
          <a:p>
            <a:pPr algn="ctr"/>
            <a:r>
              <a:rPr lang="fr-BE" sz="3600" i="1" u="sng" dirty="0">
                <a:solidFill>
                  <a:srgbClr val="0000FF"/>
                </a:solidFill>
                <a:latin typeface="Comic Sans MS" panose="030F0702030302020204" pitchFamily="66" charset="0"/>
              </a:rPr>
              <a:t>3 – 1  Organisation de </a:t>
            </a:r>
          </a:p>
          <a:p>
            <a:pPr algn="ctr"/>
            <a:r>
              <a:rPr lang="fr-BE" sz="3600" i="1" u="sng" dirty="0">
                <a:solidFill>
                  <a:srgbClr val="0000FF"/>
                </a:solidFill>
                <a:latin typeface="Comic Sans MS" panose="030F0702030302020204" pitchFamily="66" charset="0"/>
              </a:rPr>
              <a:t>l’AG  du 25 mars 2021</a:t>
            </a:r>
          </a:p>
          <a:p>
            <a:pPr algn="ctr"/>
            <a:r>
              <a:rPr lang="fr-BE" sz="2400" b="1" i="1" u="sng" dirty="0">
                <a:solidFill>
                  <a:srgbClr val="FF0000"/>
                </a:solidFill>
                <a:latin typeface="Comic Sans MS" panose="030F0702030302020204" pitchFamily="66" charset="0"/>
              </a:rPr>
              <a:t>Report souhaitable pendant le BBQ du 10 juin 2021</a:t>
            </a:r>
          </a:p>
        </p:txBody>
      </p:sp>
      <p:sp>
        <p:nvSpPr>
          <p:cNvPr id="5" name="Espace réservé du numéro de diapositive 4"/>
          <p:cNvSpPr>
            <a:spLocks noGrp="1"/>
          </p:cNvSpPr>
          <p:nvPr>
            <p:ph type="sldNum" sz="quarter" idx="12"/>
          </p:nvPr>
        </p:nvSpPr>
        <p:spPr/>
        <p:txBody>
          <a:bodyPr/>
          <a:lstStyle/>
          <a:p>
            <a:fld id="{D7C119D3-B58D-46FA-B0B3-B02207F6499F}" type="slidenum">
              <a:rPr lang="fr-BE" smtClean="0"/>
              <a:pPr/>
              <a:t>8</a:t>
            </a:fld>
            <a:endParaRPr lang="fr-BE" dirty="0"/>
          </a:p>
        </p:txBody>
      </p:sp>
      <p:sp>
        <p:nvSpPr>
          <p:cNvPr id="16" name="Rectangle 15"/>
          <p:cNvSpPr/>
          <p:nvPr/>
        </p:nvSpPr>
        <p:spPr>
          <a:xfrm>
            <a:off x="0" y="1844824"/>
            <a:ext cx="9144000" cy="5078313"/>
          </a:xfrm>
          <a:prstGeom prst="rect">
            <a:avLst/>
          </a:prstGeom>
        </p:spPr>
        <p:txBody>
          <a:bodyPr wrap="square">
            <a:spAutoFit/>
          </a:bodyPr>
          <a:lstStyle/>
          <a:p>
            <a:pPr>
              <a:buFontTx/>
              <a:buChar char="-"/>
            </a:pPr>
            <a:r>
              <a:rPr lang="fr-BE" i="1" dirty="0">
                <a:solidFill>
                  <a:srgbClr val="0000FF"/>
                </a:solidFill>
                <a:latin typeface="Comic Sans MS" pitchFamily="66" charset="0"/>
              </a:rPr>
              <a:t> Note au CO du 4 </a:t>
            </a:r>
            <a:r>
              <a:rPr lang="fr-BE" i="1" dirty="0" err="1">
                <a:solidFill>
                  <a:srgbClr val="0000FF"/>
                </a:solidFill>
                <a:latin typeface="Comic Sans MS" pitchFamily="66" charset="0"/>
              </a:rPr>
              <a:t>Gn</a:t>
            </a:r>
            <a:r>
              <a:rPr lang="fr-BE" i="1" dirty="0">
                <a:solidFill>
                  <a:srgbClr val="0000FF"/>
                </a:solidFill>
                <a:latin typeface="Comic Sans MS" pitchFamily="66" charset="0"/>
              </a:rPr>
              <a:t> . </a:t>
            </a:r>
            <a:r>
              <a:rPr lang="fr-BE" i="1" dirty="0">
                <a:solidFill>
                  <a:srgbClr val="00B050"/>
                </a:solidFill>
                <a:latin typeface="Comic Sans MS" pitchFamily="66" charset="0"/>
              </a:rPr>
              <a:t>Jean-Marc Wuillaume </a:t>
            </a:r>
          </a:p>
          <a:p>
            <a:pPr>
              <a:buFontTx/>
              <a:buChar char="-"/>
            </a:pPr>
            <a:r>
              <a:rPr lang="fr-BE" i="1" dirty="0">
                <a:solidFill>
                  <a:srgbClr val="0000FF"/>
                </a:solidFill>
                <a:latin typeface="Comic Sans MS" pitchFamily="66" charset="0"/>
              </a:rPr>
              <a:t> Note au Comd Cie EMS</a:t>
            </a:r>
            <a:r>
              <a:rPr lang="fr-BE" i="1" dirty="0">
                <a:solidFill>
                  <a:srgbClr val="00B050"/>
                </a:solidFill>
                <a:latin typeface="Comic Sans MS" pitchFamily="66" charset="0"/>
              </a:rPr>
              <a:t> =    </a:t>
            </a:r>
            <a:r>
              <a:rPr lang="fr-BE" i="1" dirty="0">
                <a:solidFill>
                  <a:srgbClr val="0000FF"/>
                </a:solidFill>
                <a:latin typeface="Comic Sans MS" pitchFamily="66" charset="0"/>
              </a:rPr>
              <a:t> + S2 (entrées quartier). </a:t>
            </a:r>
            <a:r>
              <a:rPr lang="fr-BE" i="1" dirty="0">
                <a:solidFill>
                  <a:srgbClr val="00B050"/>
                </a:solidFill>
                <a:latin typeface="Comic Sans MS" pitchFamily="66" charset="0"/>
              </a:rPr>
              <a:t>Jean-Marc </a:t>
            </a:r>
            <a:r>
              <a:rPr lang="fr-BE" i="1" dirty="0" err="1">
                <a:solidFill>
                  <a:srgbClr val="00B050"/>
                </a:solidFill>
                <a:latin typeface="Comic Sans MS" pitchFamily="66" charset="0"/>
              </a:rPr>
              <a:t>Wuillaume</a:t>
            </a:r>
            <a:r>
              <a:rPr lang="fr-BE" i="1" dirty="0">
                <a:solidFill>
                  <a:srgbClr val="00B050"/>
                </a:solidFill>
                <a:latin typeface="Comic Sans MS" pitchFamily="66" charset="0"/>
              </a:rPr>
              <a:t> </a:t>
            </a:r>
            <a:endParaRPr lang="fr-BE" i="1" dirty="0">
              <a:solidFill>
                <a:srgbClr val="0000FF"/>
              </a:solidFill>
              <a:latin typeface="Comic Sans MS" pitchFamily="66" charset="0"/>
            </a:endParaRPr>
          </a:p>
          <a:p>
            <a:pPr>
              <a:buFontTx/>
              <a:buChar char="-"/>
            </a:pPr>
            <a:r>
              <a:rPr lang="fr-BE" i="1" dirty="0">
                <a:solidFill>
                  <a:srgbClr val="0000FF"/>
                </a:solidFill>
                <a:latin typeface="Comic Sans MS" pitchFamily="66" charset="0"/>
              </a:rPr>
              <a:t> Inscription dans le ST 156 + procuration. </a:t>
            </a:r>
            <a:r>
              <a:rPr lang="fr-BE" i="1" dirty="0">
                <a:solidFill>
                  <a:srgbClr val="00B050"/>
                </a:solidFill>
                <a:latin typeface="Comic Sans MS" pitchFamily="66" charset="0"/>
              </a:rPr>
              <a:t>Daniel Delmée </a:t>
            </a:r>
          </a:p>
          <a:p>
            <a:pPr>
              <a:buFontTx/>
              <a:buChar char="-"/>
            </a:pPr>
            <a:r>
              <a:rPr lang="fr-BE" i="1" dirty="0">
                <a:solidFill>
                  <a:srgbClr val="0000FF"/>
                </a:solidFill>
                <a:latin typeface="Comic Sans MS" pitchFamily="66" charset="0"/>
              </a:rPr>
              <a:t> Voir pour le menu. </a:t>
            </a:r>
            <a:r>
              <a:rPr lang="fr-BE" i="1" dirty="0">
                <a:solidFill>
                  <a:srgbClr val="00B050"/>
                </a:solidFill>
                <a:latin typeface="Comic Sans MS" pitchFamily="66" charset="0"/>
              </a:rPr>
              <a:t>Jean-Marc Wuillaume</a:t>
            </a:r>
          </a:p>
          <a:p>
            <a:r>
              <a:rPr lang="fr-BE" i="1" dirty="0">
                <a:solidFill>
                  <a:srgbClr val="0000FF"/>
                </a:solidFill>
                <a:latin typeface="Comic Sans MS" pitchFamily="66" charset="0"/>
              </a:rPr>
              <a:t>- Locaux pour les activités. </a:t>
            </a:r>
            <a:r>
              <a:rPr lang="fr-BE" i="1" dirty="0">
                <a:solidFill>
                  <a:srgbClr val="00B050"/>
                </a:solidFill>
                <a:latin typeface="Comic Sans MS" pitchFamily="66" charset="0"/>
              </a:rPr>
              <a:t>(?)</a:t>
            </a:r>
            <a:endParaRPr lang="fr-BE" i="1" dirty="0">
              <a:solidFill>
                <a:srgbClr val="0000FF"/>
              </a:solidFill>
              <a:latin typeface="Comic Sans MS" pitchFamily="66" charset="0"/>
            </a:endParaRPr>
          </a:p>
          <a:p>
            <a:endParaRPr lang="fr-BE" i="1" dirty="0">
              <a:solidFill>
                <a:srgbClr val="00B050"/>
              </a:solidFill>
              <a:latin typeface="Comic Sans MS" pitchFamily="66" charset="0"/>
            </a:endParaRPr>
          </a:p>
          <a:p>
            <a:r>
              <a:rPr lang="fr-BE" i="1" u="sng" dirty="0">
                <a:solidFill>
                  <a:srgbClr val="0000FF"/>
                </a:solidFill>
                <a:latin typeface="Comic Sans MS" pitchFamily="66" charset="0"/>
              </a:rPr>
              <a:t>Préparation de la réunion.</a:t>
            </a:r>
            <a:br>
              <a:rPr lang="fr-BE" i="1" dirty="0">
                <a:solidFill>
                  <a:srgbClr val="0000FF"/>
                </a:solidFill>
                <a:latin typeface="Comic Sans MS" pitchFamily="66" charset="0"/>
              </a:rPr>
            </a:br>
            <a:r>
              <a:rPr lang="fr-BE" i="1" dirty="0">
                <a:solidFill>
                  <a:srgbClr val="0000FF"/>
                </a:solidFill>
                <a:latin typeface="Comic Sans MS" pitchFamily="66" charset="0"/>
              </a:rPr>
              <a:t>	- Liste des membres effectifs (en ordre de cotisation).</a:t>
            </a:r>
            <a:r>
              <a:rPr lang="fr-BE" i="1" dirty="0">
                <a:solidFill>
                  <a:srgbClr val="00B050"/>
                </a:solidFill>
                <a:latin typeface="Comic Sans MS" pitchFamily="66" charset="0"/>
              </a:rPr>
              <a:t>Daniel Delmée</a:t>
            </a:r>
            <a:br>
              <a:rPr lang="fr-BE" i="1" dirty="0">
                <a:solidFill>
                  <a:srgbClr val="0000FF"/>
                </a:solidFill>
                <a:latin typeface="Comic Sans MS" pitchFamily="66" charset="0"/>
              </a:rPr>
            </a:br>
            <a:r>
              <a:rPr lang="fr-BE" i="1" dirty="0">
                <a:solidFill>
                  <a:srgbClr val="0000FF"/>
                </a:solidFill>
                <a:latin typeface="Comic Sans MS" pitchFamily="66" charset="0"/>
              </a:rPr>
              <a:t>	- Matériel pour la projection + micro (dans note CO). </a:t>
            </a:r>
            <a:r>
              <a:rPr lang="fr-BE" i="1" dirty="0">
                <a:solidFill>
                  <a:srgbClr val="00B050"/>
                </a:solidFill>
                <a:latin typeface="Comic Sans MS" pitchFamily="66" charset="0"/>
              </a:rPr>
              <a:t>Jean-Marc Wuillaume </a:t>
            </a:r>
            <a:br>
              <a:rPr lang="fr-BE" i="1" dirty="0">
                <a:solidFill>
                  <a:srgbClr val="0000FF"/>
                </a:solidFill>
                <a:latin typeface="Comic Sans MS" pitchFamily="66" charset="0"/>
              </a:rPr>
            </a:br>
            <a:r>
              <a:rPr lang="fr-BE" i="1" dirty="0">
                <a:solidFill>
                  <a:srgbClr val="0000FF"/>
                </a:solidFill>
                <a:latin typeface="Comic Sans MS" pitchFamily="66" charset="0"/>
              </a:rPr>
              <a:t>	- Support musical. </a:t>
            </a:r>
            <a:r>
              <a:rPr lang="fr-BE" i="1" dirty="0">
                <a:solidFill>
                  <a:srgbClr val="00B050"/>
                </a:solidFill>
                <a:latin typeface="Comic Sans MS" pitchFamily="66" charset="0"/>
              </a:rPr>
              <a:t>Daniel Delmée</a:t>
            </a:r>
          </a:p>
          <a:p>
            <a:pPr lvl="1">
              <a:buFontTx/>
              <a:buChar char="-"/>
            </a:pPr>
            <a:r>
              <a:rPr lang="fr-BE" i="1" dirty="0">
                <a:solidFill>
                  <a:srgbClr val="0000FF"/>
                </a:solidFill>
                <a:latin typeface="Comic Sans MS" pitchFamily="66" charset="0"/>
              </a:rPr>
              <a:t> Les vins et apéritif. </a:t>
            </a:r>
            <a:r>
              <a:rPr lang="fr-BE" i="1" dirty="0">
                <a:solidFill>
                  <a:srgbClr val="00B050"/>
                </a:solidFill>
                <a:latin typeface="Comic Sans MS" pitchFamily="66" charset="0"/>
              </a:rPr>
              <a:t>Jean-Marie Dupré</a:t>
            </a:r>
          </a:p>
          <a:p>
            <a:pPr lvl="1">
              <a:buFontTx/>
              <a:buChar char="-"/>
            </a:pPr>
            <a:r>
              <a:rPr lang="fr-BE" i="1" dirty="0">
                <a:solidFill>
                  <a:srgbClr val="0000FF"/>
                </a:solidFill>
                <a:latin typeface="Comic Sans MS" pitchFamily="66" charset="0"/>
              </a:rPr>
              <a:t> Le transport des vins le jour avant. </a:t>
            </a:r>
            <a:r>
              <a:rPr lang="fr-BE" i="1" dirty="0">
                <a:solidFill>
                  <a:srgbClr val="00B050"/>
                </a:solidFill>
                <a:latin typeface="Comic Sans MS" pitchFamily="66" charset="0"/>
              </a:rPr>
              <a:t>Jean-Marie Dupré + Cpl de corps</a:t>
            </a:r>
          </a:p>
          <a:p>
            <a:pPr>
              <a:buNone/>
            </a:pPr>
            <a:r>
              <a:rPr lang="fr-BE" i="1" dirty="0">
                <a:solidFill>
                  <a:srgbClr val="0000FF"/>
                </a:solidFill>
                <a:latin typeface="Comic Sans MS" pitchFamily="66" charset="0"/>
              </a:rPr>
              <a:t>	- Fond de caisse pour les vins. </a:t>
            </a:r>
            <a:r>
              <a:rPr lang="fr-BE" i="1" dirty="0">
                <a:solidFill>
                  <a:srgbClr val="00B050"/>
                </a:solidFill>
                <a:latin typeface="Comic Sans MS" pitchFamily="66" charset="0"/>
              </a:rPr>
              <a:t>Daniel Cléda</a:t>
            </a:r>
          </a:p>
          <a:p>
            <a:pPr lvl="1"/>
            <a:r>
              <a:rPr lang="fr-BE" i="1" dirty="0">
                <a:solidFill>
                  <a:srgbClr val="0000FF"/>
                </a:solidFill>
                <a:latin typeface="Comic Sans MS" pitchFamily="66" charset="0"/>
              </a:rPr>
              <a:t>- Assistance au bar au départ pour les vins </a:t>
            </a:r>
            <a:r>
              <a:rPr lang="fr-BE" i="1" dirty="0">
                <a:solidFill>
                  <a:srgbClr val="00B050"/>
                </a:solidFill>
                <a:latin typeface="Comic Sans MS" pitchFamily="66" charset="0"/>
              </a:rPr>
              <a:t>Alain Lefèvre</a:t>
            </a:r>
            <a:endParaRPr lang="fr-BE" i="1" dirty="0">
              <a:solidFill>
                <a:srgbClr val="0000FF"/>
              </a:solidFill>
              <a:latin typeface="Comic Sans MS" pitchFamily="66" charset="0"/>
            </a:endParaRPr>
          </a:p>
          <a:p>
            <a:pPr lvl="1">
              <a:buFontTx/>
              <a:buChar char="-"/>
            </a:pPr>
            <a:r>
              <a:rPr lang="fr-BE" i="1" dirty="0">
                <a:solidFill>
                  <a:srgbClr val="0000FF"/>
                </a:solidFill>
                <a:latin typeface="Comic Sans MS" pitchFamily="66" charset="0"/>
              </a:rPr>
              <a:t> Matériel boutique de l’Amicale pour vendre pendant l’AG.</a:t>
            </a:r>
            <a:r>
              <a:rPr lang="fr-BE" i="1" dirty="0">
                <a:solidFill>
                  <a:srgbClr val="00B050"/>
                </a:solidFill>
                <a:latin typeface="Comic Sans MS" pitchFamily="66" charset="0"/>
              </a:rPr>
              <a:t> Jean-Marie Kalin</a:t>
            </a:r>
          </a:p>
          <a:p>
            <a:pPr lvl="1">
              <a:buFontTx/>
              <a:buChar char="-"/>
            </a:pPr>
            <a:r>
              <a:rPr lang="fr-BE" i="1" dirty="0">
                <a:solidFill>
                  <a:srgbClr val="0000FF"/>
                </a:solidFill>
                <a:latin typeface="Comic Sans MS" pitchFamily="66" charset="0"/>
              </a:rPr>
              <a:t> Reportage photos.</a:t>
            </a:r>
            <a:r>
              <a:rPr lang="fr-BE" i="1" dirty="0">
                <a:solidFill>
                  <a:srgbClr val="00B050"/>
                </a:solidFill>
                <a:latin typeface="Comic Sans MS" pitchFamily="66" charset="0"/>
              </a:rPr>
              <a:t> Michelle Gillain et Daniel Delmée</a:t>
            </a:r>
          </a:p>
          <a:p>
            <a:pPr lvl="1"/>
            <a:r>
              <a:rPr lang="fr-BE" i="1" dirty="0">
                <a:solidFill>
                  <a:srgbClr val="0000FF"/>
                </a:solidFill>
                <a:latin typeface="Comic Sans MS" pitchFamily="66" charset="0"/>
              </a:rPr>
              <a:t>- Compte-rendu de l’AG. </a:t>
            </a:r>
            <a:r>
              <a:rPr lang="fr-BE" i="1" dirty="0">
                <a:solidFill>
                  <a:srgbClr val="00B050"/>
                </a:solidFill>
                <a:latin typeface="Comic Sans MS" pitchFamily="66" charset="0"/>
              </a:rPr>
              <a:t>Philippe Constantin</a:t>
            </a:r>
            <a:endParaRPr lang="fr-BE" i="1" dirty="0">
              <a:solidFill>
                <a:srgbClr val="0000FF"/>
              </a:solidFill>
              <a:latin typeface="Comic Sans MS" pitchFamily="66" charset="0"/>
            </a:endParaRPr>
          </a:p>
          <a:p>
            <a:r>
              <a:rPr lang="fr-BE" i="1" dirty="0">
                <a:solidFill>
                  <a:srgbClr val="00B050"/>
                </a:solidFill>
                <a:latin typeface="Comic Sans MS" pitchFamily="66" charset="0"/>
              </a:rPr>
              <a:t>   </a:t>
            </a:r>
            <a:endParaRPr lang="fr-BE" i="1" dirty="0">
              <a:solidFill>
                <a:srgbClr val="0000FF"/>
              </a:solidFill>
              <a:latin typeface="Comic Sans MS" pitchFamily="66" charset="0"/>
            </a:endParaRPr>
          </a:p>
        </p:txBody>
      </p:sp>
      <p:pic>
        <p:nvPicPr>
          <p:cNvPr id="2050" name="Picture 2"/>
          <p:cNvPicPr>
            <a:picLocks noChangeAspect="1" noChangeArrowheads="1"/>
          </p:cNvPicPr>
          <p:nvPr/>
        </p:nvPicPr>
        <p:blipFill>
          <a:blip r:embed="rId2"/>
          <a:srcRect/>
          <a:stretch>
            <a:fillRect/>
          </a:stretch>
        </p:blipFill>
        <p:spPr bwMode="auto">
          <a:xfrm>
            <a:off x="6572264" y="2500306"/>
            <a:ext cx="1338263" cy="95590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0"/>
            <a:ext cx="6554867" cy="2031504"/>
          </a:xfrm>
        </p:spPr>
        <p:txBody>
          <a:bodyPr>
            <a:normAutofit/>
          </a:bodyPr>
          <a:lstStyle/>
          <a:p>
            <a:pPr algn="ctr">
              <a:buNone/>
            </a:pPr>
            <a:r>
              <a:rPr lang="fr-BE" sz="3600" i="1" u="sng" dirty="0">
                <a:solidFill>
                  <a:srgbClr val="0000FF"/>
                </a:solidFill>
                <a:latin typeface="Comic Sans MS" panose="030F0702030302020204" pitchFamily="66" charset="0"/>
              </a:rPr>
              <a:t>3 – 2  Organisation de l’AG du 25 mars 2021 </a:t>
            </a:r>
          </a:p>
          <a:p>
            <a:pPr algn="ctr">
              <a:buNone/>
            </a:pPr>
            <a:r>
              <a:rPr lang="fr-BE" sz="2400" b="1" i="1" u="sng" dirty="0">
                <a:solidFill>
                  <a:srgbClr val="FF0000"/>
                </a:solidFill>
                <a:latin typeface="Comic Sans MS" panose="030F0702030302020204" pitchFamily="66" charset="0"/>
              </a:rPr>
              <a:t>Adaptation avec le BBQ du 10 juin 2021</a:t>
            </a:r>
          </a:p>
          <a:p>
            <a:endParaRPr lang="fr-BE" dirty="0"/>
          </a:p>
        </p:txBody>
      </p:sp>
      <p:sp>
        <p:nvSpPr>
          <p:cNvPr id="4" name="Espace réservé du numéro de diapositive 3"/>
          <p:cNvSpPr>
            <a:spLocks noGrp="1"/>
          </p:cNvSpPr>
          <p:nvPr>
            <p:ph type="sldNum" sz="quarter" idx="12"/>
          </p:nvPr>
        </p:nvSpPr>
        <p:spPr/>
        <p:txBody>
          <a:bodyPr/>
          <a:lstStyle/>
          <a:p>
            <a:fld id="{D7C119D3-B58D-46FA-B0B3-B02207F6499F}" type="slidenum">
              <a:rPr lang="fr-BE" smtClean="0"/>
              <a:pPr/>
              <a:t>9</a:t>
            </a:fld>
            <a:endParaRPr lang="fr-BE" dirty="0"/>
          </a:p>
        </p:txBody>
      </p:sp>
      <p:sp>
        <p:nvSpPr>
          <p:cNvPr id="18" name="Rectangle 17"/>
          <p:cNvSpPr/>
          <p:nvPr/>
        </p:nvSpPr>
        <p:spPr>
          <a:xfrm>
            <a:off x="0" y="1628800"/>
            <a:ext cx="8858312" cy="5355312"/>
          </a:xfrm>
          <a:prstGeom prst="rect">
            <a:avLst/>
          </a:prstGeom>
        </p:spPr>
        <p:txBody>
          <a:bodyPr wrap="square">
            <a:spAutoFit/>
          </a:bodyPr>
          <a:lstStyle/>
          <a:p>
            <a:r>
              <a:rPr lang="fr-BE" i="1" u="sng" dirty="0">
                <a:solidFill>
                  <a:srgbClr val="0000FF"/>
                </a:solidFill>
                <a:latin typeface="Comic Sans MS" pitchFamily="66" charset="0"/>
              </a:rPr>
              <a:t>Timing de l’AG</a:t>
            </a:r>
            <a:r>
              <a:rPr lang="fr-BE" i="1" dirty="0">
                <a:solidFill>
                  <a:srgbClr val="0000FF"/>
                </a:solidFill>
                <a:latin typeface="Comic Sans MS" pitchFamily="66" charset="0"/>
              </a:rPr>
              <a:t>.</a:t>
            </a:r>
            <a:br>
              <a:rPr lang="fr-BE" i="1" dirty="0">
                <a:solidFill>
                  <a:srgbClr val="0000FF"/>
                </a:solidFill>
                <a:latin typeface="Comic Sans MS" pitchFamily="66" charset="0"/>
              </a:rPr>
            </a:br>
            <a:r>
              <a:rPr lang="fr-BE" i="1" dirty="0">
                <a:solidFill>
                  <a:srgbClr val="0000FF"/>
                </a:solidFill>
                <a:latin typeface="Comic Sans MS" pitchFamily="66" charset="0"/>
              </a:rPr>
              <a:t> 		- Accueil à 09 Hr 00 </a:t>
            </a:r>
            <a:r>
              <a:rPr lang="fr-BE" i="1" dirty="0">
                <a:solidFill>
                  <a:srgbClr val="00B050"/>
                </a:solidFill>
                <a:latin typeface="Comic Sans MS" pitchFamily="66" charset="0"/>
              </a:rPr>
              <a:t>le comité </a:t>
            </a:r>
            <a:r>
              <a:rPr lang="fr-BE" i="1" dirty="0">
                <a:solidFill>
                  <a:srgbClr val="0000FF"/>
                </a:solidFill>
                <a:latin typeface="Comic Sans MS" pitchFamily="66" charset="0"/>
              </a:rPr>
              <a:t>(café).</a:t>
            </a:r>
            <a:br>
              <a:rPr lang="fr-BE" i="1" dirty="0">
                <a:solidFill>
                  <a:srgbClr val="0000FF"/>
                </a:solidFill>
                <a:latin typeface="Comic Sans MS" pitchFamily="66" charset="0"/>
              </a:rPr>
            </a:br>
            <a:r>
              <a:rPr lang="fr-BE" i="1" dirty="0">
                <a:solidFill>
                  <a:srgbClr val="0000FF"/>
                </a:solidFill>
                <a:latin typeface="Comic Sans MS" pitchFamily="66" charset="0"/>
              </a:rPr>
              <a:t> 		- Membres vers la salle de réunion  à 09 Hr 45 et faire signer les </a:t>
            </a:r>
            <a:br>
              <a:rPr lang="fr-BE" i="1" dirty="0">
                <a:solidFill>
                  <a:srgbClr val="0000FF"/>
                </a:solidFill>
                <a:latin typeface="Comic Sans MS" pitchFamily="66" charset="0"/>
              </a:rPr>
            </a:br>
            <a:r>
              <a:rPr lang="fr-BE" i="1" dirty="0">
                <a:solidFill>
                  <a:srgbClr val="0000FF"/>
                </a:solidFill>
                <a:latin typeface="Comic Sans MS" pitchFamily="66" charset="0"/>
              </a:rPr>
              <a:t>   		   membres effectifs (uniquement). </a:t>
            </a:r>
            <a:r>
              <a:rPr lang="fr-BE" i="1" dirty="0">
                <a:solidFill>
                  <a:srgbClr val="00B050"/>
                </a:solidFill>
                <a:latin typeface="Comic Sans MS" pitchFamily="66" charset="0"/>
              </a:rPr>
              <a:t>Daniel </a:t>
            </a:r>
            <a:r>
              <a:rPr lang="fr-BE" i="1" dirty="0" err="1">
                <a:solidFill>
                  <a:srgbClr val="00B050"/>
                </a:solidFill>
                <a:latin typeface="Comic Sans MS" pitchFamily="66" charset="0"/>
              </a:rPr>
              <a:t>Gillain</a:t>
            </a:r>
            <a:r>
              <a:rPr lang="fr-BE" i="1" dirty="0">
                <a:solidFill>
                  <a:srgbClr val="00B050"/>
                </a:solidFill>
                <a:latin typeface="Comic Sans MS" pitchFamily="66" charset="0"/>
              </a:rPr>
              <a:t> + Michel </a:t>
            </a:r>
            <a:r>
              <a:rPr lang="fr-BE" i="1" dirty="0" err="1">
                <a:solidFill>
                  <a:srgbClr val="00B050"/>
                </a:solidFill>
                <a:latin typeface="Comic Sans MS" pitchFamily="66" charset="0"/>
              </a:rPr>
              <a:t>Pirnay</a:t>
            </a:r>
            <a:br>
              <a:rPr lang="fr-BE" i="1" dirty="0">
                <a:solidFill>
                  <a:srgbClr val="0000FF"/>
                </a:solidFill>
                <a:latin typeface="Comic Sans MS" pitchFamily="66" charset="0"/>
              </a:rPr>
            </a:br>
            <a:r>
              <a:rPr lang="fr-BE" i="1" dirty="0">
                <a:solidFill>
                  <a:srgbClr val="0000FF"/>
                </a:solidFill>
                <a:latin typeface="Comic Sans MS" pitchFamily="66" charset="0"/>
              </a:rPr>
              <a:t>		- Début de l’assemblée à 10 Hr 00. </a:t>
            </a:r>
            <a:r>
              <a:rPr lang="fr-BE" i="1" dirty="0">
                <a:solidFill>
                  <a:srgbClr val="00B050"/>
                </a:solidFill>
                <a:latin typeface="Comic Sans MS" pitchFamily="66" charset="0"/>
              </a:rPr>
              <a:t>Président + secrétaire</a:t>
            </a:r>
            <a:br>
              <a:rPr lang="fr-BE" i="1" dirty="0">
                <a:solidFill>
                  <a:srgbClr val="0000FF"/>
                </a:solidFill>
                <a:latin typeface="Comic Sans MS" pitchFamily="66" charset="0"/>
              </a:rPr>
            </a:br>
            <a:r>
              <a:rPr lang="fr-BE" i="1" dirty="0">
                <a:solidFill>
                  <a:srgbClr val="0000FF"/>
                </a:solidFill>
                <a:latin typeface="Comic Sans MS" pitchFamily="66" charset="0"/>
              </a:rPr>
              <a:t> 		- Fin de l’assemblée à 11 Hr 15. </a:t>
            </a:r>
            <a:r>
              <a:rPr lang="fr-BE" i="1" dirty="0">
                <a:solidFill>
                  <a:srgbClr val="00B050"/>
                </a:solidFill>
                <a:latin typeface="Comic Sans MS" pitchFamily="66" charset="0"/>
              </a:rPr>
              <a:t>Président</a:t>
            </a:r>
            <a:br>
              <a:rPr lang="fr-BE" i="1" dirty="0">
                <a:solidFill>
                  <a:srgbClr val="00B050"/>
                </a:solidFill>
                <a:latin typeface="Comic Sans MS" pitchFamily="66" charset="0"/>
              </a:rPr>
            </a:br>
            <a:r>
              <a:rPr lang="fr-BE" i="1" dirty="0">
                <a:solidFill>
                  <a:srgbClr val="00B050"/>
                </a:solidFill>
                <a:latin typeface="Comic Sans MS" pitchFamily="66" charset="0"/>
              </a:rPr>
              <a:t>		</a:t>
            </a:r>
            <a:r>
              <a:rPr lang="fr-BE" i="1" dirty="0">
                <a:solidFill>
                  <a:srgbClr val="0000FF"/>
                </a:solidFill>
                <a:latin typeface="Comic Sans MS" pitchFamily="66" charset="0"/>
              </a:rPr>
              <a:t>- Pause de 15 min </a:t>
            </a:r>
            <a:r>
              <a:rPr lang="fr-BE" dirty="0">
                <a:solidFill>
                  <a:srgbClr val="0000FF"/>
                </a:solidFill>
                <a:latin typeface="Comic Sans MS" pitchFamily="66" charset="0"/>
              </a:rPr>
              <a:t>invitation aux personnes restées dans salle </a:t>
            </a:r>
          </a:p>
          <a:p>
            <a:r>
              <a:rPr lang="fr-BE" dirty="0">
                <a:solidFill>
                  <a:srgbClr val="0000FF"/>
                </a:solidFill>
                <a:latin typeface="Comic Sans MS" pitchFamily="66" charset="0"/>
              </a:rPr>
              <a:t>		  Sainte - barbe à nous rejoindre.</a:t>
            </a:r>
            <a:br>
              <a:rPr lang="fr-BE" i="1" dirty="0">
                <a:solidFill>
                  <a:srgbClr val="0000FF"/>
                </a:solidFill>
                <a:latin typeface="Comic Sans MS" pitchFamily="66" charset="0"/>
              </a:rPr>
            </a:br>
            <a:r>
              <a:rPr lang="fr-BE" i="1" dirty="0">
                <a:solidFill>
                  <a:srgbClr val="0000FF"/>
                </a:solidFill>
                <a:latin typeface="Comic Sans MS" pitchFamily="66" charset="0"/>
              </a:rPr>
              <a:t>		- A 11 Hr 30.</a:t>
            </a:r>
            <a:br>
              <a:rPr lang="fr-BE" i="1" dirty="0">
                <a:solidFill>
                  <a:srgbClr val="00B050"/>
                </a:solidFill>
                <a:latin typeface="Comic Sans MS" pitchFamily="66" charset="0"/>
              </a:rPr>
            </a:br>
            <a:r>
              <a:rPr lang="fr-BE" i="1" dirty="0">
                <a:solidFill>
                  <a:srgbClr val="00B050"/>
                </a:solidFill>
                <a:latin typeface="Comic Sans MS" pitchFamily="66" charset="0"/>
              </a:rPr>
              <a:t>		</a:t>
            </a:r>
            <a:r>
              <a:rPr lang="fr-BE" i="1" dirty="0">
                <a:solidFill>
                  <a:srgbClr val="0000FF"/>
                </a:solidFill>
                <a:latin typeface="Comic Sans MS" pitchFamily="66" charset="0"/>
              </a:rPr>
              <a:t>	Présentation du feedback du voyage de la mémoire </a:t>
            </a:r>
            <a:br>
              <a:rPr lang="fr-BE" i="1" dirty="0">
                <a:solidFill>
                  <a:srgbClr val="0000FF"/>
                </a:solidFill>
                <a:latin typeface="Comic Sans MS" pitchFamily="66" charset="0"/>
              </a:rPr>
            </a:br>
            <a:r>
              <a:rPr lang="fr-BE" i="1" dirty="0">
                <a:solidFill>
                  <a:srgbClr val="0000FF"/>
                </a:solidFill>
                <a:latin typeface="Comic Sans MS" pitchFamily="66" charset="0"/>
              </a:rPr>
              <a:t>			du 03 octobre 2019. </a:t>
            </a:r>
            <a:r>
              <a:rPr lang="fr-BE" i="1" dirty="0">
                <a:solidFill>
                  <a:srgbClr val="00B050"/>
                </a:solidFill>
                <a:latin typeface="Comic Sans MS" pitchFamily="66" charset="0"/>
              </a:rPr>
              <a:t>Daniel Gillain</a:t>
            </a:r>
            <a:br>
              <a:rPr lang="fr-BE" i="1" dirty="0">
                <a:solidFill>
                  <a:srgbClr val="0000FF"/>
                </a:solidFill>
                <a:latin typeface="Comic Sans MS" pitchFamily="66" charset="0"/>
              </a:rPr>
            </a:br>
            <a:r>
              <a:rPr lang="fr-BE" i="1" dirty="0">
                <a:solidFill>
                  <a:srgbClr val="0000FF"/>
                </a:solidFill>
                <a:latin typeface="Comic Sans MS" pitchFamily="66" charset="0"/>
              </a:rPr>
              <a:t>			Présentation du voyage de la mémoire du 30 septembre 2021.</a:t>
            </a:r>
            <a:br>
              <a:rPr lang="fr-BE" i="1" dirty="0">
                <a:solidFill>
                  <a:srgbClr val="0000FF"/>
                </a:solidFill>
                <a:latin typeface="Comic Sans MS" pitchFamily="66" charset="0"/>
              </a:rPr>
            </a:br>
            <a:r>
              <a:rPr lang="fr-BE" i="1" dirty="0">
                <a:solidFill>
                  <a:srgbClr val="0000FF"/>
                </a:solidFill>
                <a:latin typeface="Comic Sans MS" pitchFamily="66" charset="0"/>
              </a:rPr>
              <a:t>			</a:t>
            </a:r>
            <a:r>
              <a:rPr lang="fr-BE" i="1" dirty="0">
                <a:solidFill>
                  <a:srgbClr val="00B050"/>
                </a:solidFill>
                <a:latin typeface="Comic Sans MS" pitchFamily="66" charset="0"/>
              </a:rPr>
              <a:t>Jean-Paul Hames et Jean-Marc Wuillaume</a:t>
            </a:r>
            <a:br>
              <a:rPr lang="fr-BE" i="1" dirty="0">
                <a:solidFill>
                  <a:srgbClr val="00B050"/>
                </a:solidFill>
                <a:latin typeface="Comic Sans MS" pitchFamily="66" charset="0"/>
              </a:rPr>
            </a:br>
            <a:r>
              <a:rPr lang="fr-BE" i="1" dirty="0">
                <a:solidFill>
                  <a:srgbClr val="00B050"/>
                </a:solidFill>
                <a:latin typeface="Comic Sans MS" pitchFamily="66" charset="0"/>
              </a:rPr>
              <a:t>		</a:t>
            </a:r>
            <a:r>
              <a:rPr lang="fr-BE" i="1" dirty="0">
                <a:solidFill>
                  <a:srgbClr val="0000FF"/>
                </a:solidFill>
                <a:latin typeface="Comic Sans MS" pitchFamily="66" charset="0"/>
              </a:rPr>
              <a:t>- A 12 Hr 00</a:t>
            </a:r>
            <a:br>
              <a:rPr lang="fr-BE" i="1" dirty="0">
                <a:solidFill>
                  <a:srgbClr val="00B050"/>
                </a:solidFill>
                <a:latin typeface="Comic Sans MS" pitchFamily="66" charset="0"/>
              </a:rPr>
            </a:br>
            <a:r>
              <a:rPr lang="fr-BE" i="1" dirty="0">
                <a:solidFill>
                  <a:srgbClr val="00B050"/>
                </a:solidFill>
                <a:latin typeface="Comic Sans MS" pitchFamily="66" charset="0"/>
              </a:rPr>
              <a:t>		</a:t>
            </a:r>
            <a:r>
              <a:rPr lang="fr-BE" i="1" dirty="0">
                <a:solidFill>
                  <a:srgbClr val="0000FF"/>
                </a:solidFill>
                <a:latin typeface="Comic Sans MS" pitchFamily="66" charset="0"/>
              </a:rPr>
              <a:t>	Deux exposés par le 4 Gn sur des missions à l’étranger. </a:t>
            </a:r>
            <a:r>
              <a:rPr lang="fr-BE" i="1" dirty="0">
                <a:solidFill>
                  <a:srgbClr val="00B050"/>
                </a:solidFill>
                <a:latin typeface="Comic Sans MS" pitchFamily="66" charset="0"/>
              </a:rPr>
              <a:t>(?)</a:t>
            </a:r>
            <a:br>
              <a:rPr lang="fr-BE" i="1" dirty="0">
                <a:solidFill>
                  <a:srgbClr val="0000FF"/>
                </a:solidFill>
                <a:latin typeface="Comic Sans MS" pitchFamily="66" charset="0"/>
              </a:rPr>
            </a:br>
            <a:r>
              <a:rPr lang="fr-BE" i="1" dirty="0">
                <a:solidFill>
                  <a:srgbClr val="0000FF"/>
                </a:solidFill>
                <a:latin typeface="Comic Sans MS" pitchFamily="66" charset="0"/>
              </a:rPr>
              <a:t>		- A 12 Hr 30 Apéritif. </a:t>
            </a:r>
            <a:r>
              <a:rPr lang="fr-BE" i="1" dirty="0">
                <a:solidFill>
                  <a:srgbClr val="00B050"/>
                </a:solidFill>
                <a:latin typeface="Comic Sans MS" pitchFamily="66" charset="0"/>
              </a:rPr>
              <a:t>Jean-Marie Dupré + Alain Lefèvre</a:t>
            </a:r>
            <a:br>
              <a:rPr lang="fr-BE" i="1" dirty="0">
                <a:solidFill>
                  <a:srgbClr val="0000FF"/>
                </a:solidFill>
                <a:latin typeface="Comic Sans MS" pitchFamily="66" charset="0"/>
              </a:rPr>
            </a:br>
            <a:r>
              <a:rPr lang="fr-BE" i="1" dirty="0">
                <a:solidFill>
                  <a:srgbClr val="0000FF"/>
                </a:solidFill>
                <a:latin typeface="Comic Sans MS" pitchFamily="66" charset="0"/>
              </a:rPr>
              <a:t>		- A 13 Hr 00 BBQ. </a:t>
            </a:r>
            <a:r>
              <a:rPr lang="fr-BE" i="1" dirty="0">
                <a:solidFill>
                  <a:srgbClr val="00B050"/>
                </a:solidFill>
                <a:latin typeface="Comic Sans MS" pitchFamily="66" charset="0"/>
              </a:rPr>
              <a:t>HORECA</a:t>
            </a:r>
            <a:br>
              <a:rPr lang="fr-BE" i="1" dirty="0">
                <a:solidFill>
                  <a:srgbClr val="00B050"/>
                </a:solidFill>
                <a:latin typeface="Comic Sans MS" pitchFamily="66" charset="0"/>
              </a:rPr>
            </a:br>
            <a:r>
              <a:rPr lang="fr-BE" i="1" dirty="0">
                <a:solidFill>
                  <a:srgbClr val="00B050"/>
                </a:solidFill>
                <a:latin typeface="Comic Sans MS" pitchFamily="66" charset="0"/>
              </a:rPr>
              <a:t>		</a:t>
            </a:r>
            <a:r>
              <a:rPr lang="fr-BE" i="1" dirty="0">
                <a:solidFill>
                  <a:srgbClr val="0000FF"/>
                </a:solidFill>
                <a:latin typeface="Comic Sans MS" pitchFamily="66" charset="0"/>
              </a:rPr>
              <a:t>- A 19 Hr 00 Fin des l’activités.</a:t>
            </a:r>
          </a:p>
          <a:p>
            <a:r>
              <a:rPr lang="fr-BE" i="1" dirty="0">
                <a:solidFill>
                  <a:srgbClr val="0000FF"/>
                </a:solidFill>
                <a:latin typeface="Comic Sans MS" pitchFamily="66" charset="0"/>
              </a:rPr>
              <a:t>		- Retour des vins restants dans la réserve. </a:t>
            </a:r>
            <a:r>
              <a:rPr lang="fr-BE" i="1" dirty="0">
                <a:solidFill>
                  <a:srgbClr val="00B050"/>
                </a:solidFill>
                <a:latin typeface="Comic Sans MS" pitchFamily="66" charset="0"/>
              </a:rPr>
              <a:t>Jean-Marie Dupré</a:t>
            </a:r>
            <a:endParaRPr lang="fr-BE" dirty="0"/>
          </a:p>
        </p:txBody>
      </p:sp>
    </p:spTree>
  </p:cSld>
  <p:clrMapOvr>
    <a:masterClrMapping/>
  </p:clrMapOvr>
</p:sld>
</file>

<file path=ppt/theme/theme1.xml><?xml version="1.0" encoding="utf-8"?>
<a:theme xmlns:a="http://schemas.openxmlformats.org/drawingml/2006/main" name="Secteur">
  <a:themeElements>
    <a:clrScheme name="Personnalisé 2">
      <a:dk1>
        <a:srgbClr val="BFBFBF"/>
      </a:dk1>
      <a:lt1>
        <a:sysClr val="window" lastClr="FFFFFF"/>
      </a:lt1>
      <a:dk2>
        <a:srgbClr val="BFBFBF"/>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smtClean="0">
            <a:solidFill>
              <a:srgbClr val="0000FF"/>
            </a:solidFill>
          </a:defRPr>
        </a:defPPr>
      </a:lstStyle>
    </a:txDef>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Secteur">
  <a:themeElements>
    <a:clrScheme name="Personnalisé 2">
      <a:dk1>
        <a:srgbClr val="BFBFBF"/>
      </a:dk1>
      <a:lt1>
        <a:sysClr val="window" lastClr="FFFFFF"/>
      </a:lt1>
      <a:dk2>
        <a:srgbClr val="BFBFBF"/>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Secteur">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txDef>
      <a:spPr>
        <a:noFill/>
      </a:spPr>
      <a:bodyPr wrap="none" rtlCol="0">
        <a:spAutoFit/>
      </a:bodyPr>
      <a:lstStyle>
        <a:defPPr>
          <a:defRPr dirty="0" smtClean="0">
            <a:solidFill>
              <a:srgbClr val="0000FF"/>
            </a:solidFill>
          </a:defRPr>
        </a:defPPr>
      </a:lstStyle>
    </a:txDef>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11161</TotalTime>
  <Words>2322</Words>
  <Application>Microsoft Office PowerPoint</Application>
  <PresentationFormat>Affichage à l'écran (4:3)</PresentationFormat>
  <Paragraphs>266</Paragraphs>
  <Slides>32</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32</vt:i4>
      </vt:variant>
    </vt:vector>
  </HeadingPairs>
  <TitlesOfParts>
    <vt:vector size="41" baseType="lpstr">
      <vt:lpstr>Arial</vt:lpstr>
      <vt:lpstr>Book Antiqua</vt:lpstr>
      <vt:lpstr>Calibri</vt:lpstr>
      <vt:lpstr>Cambria</vt:lpstr>
      <vt:lpstr>Century Gothic</vt:lpstr>
      <vt:lpstr>Comic Sans MS</vt:lpstr>
      <vt:lpstr>Wingdings 3</vt:lpstr>
      <vt:lpstr>Secteur</vt:lpstr>
      <vt:lpstr>1_Secteur</vt:lpstr>
      <vt:lpstr>Présentation PowerPoint</vt:lpstr>
      <vt:lpstr>     Excusé:               </vt:lpstr>
      <vt:lpstr>1 - Suivi de la réunion précédente.  2 – Vœux du Président.  3 – Préparation pour l’AG 2021.  4 – Cotisation 2022.  5 – Carnet d’adresses.  6 - Situation du site internet.  7 - Situation des membres effectifs, adhérents, de droit et d’honneur        au  31 décembre 2020.  8 - Situation comptable au 31 décembre 2020.     </vt:lpstr>
      <vt:lpstr> 9 – Les départs  à la retraite des militaires du 4 Gn en       2021.  10 – Remerciements décès,  11 - Questions ?   12 - Remarques.  13 – Divers.  14 – Le « SURPASSE-TOI » n° 155 de 2021,  15 - Tour de table.  16 – L’ordre du jour pour la prochaine réunion.  17 - Prochaine réunion.</vt:lpstr>
      <vt:lpstr>1 - Analyse et bilan de l’AG 2020. en ordre  2 - Préparation des départs à la retraite en 2021 des militaires du 4 Gn. en ordre   3 - Les noces 2020 &amp; 2021 en 2021. en cours  4 - Calendrier des activités de l’Amicale en 2021. en adaptation  5 - Situation du voyage de la mémoire 2020 et projet pour 2021. en cours  6 - Membre d’HONNEUR Jean-Marie DUPRE. en cours  7 - Situation du site internet de l’Amicale. en ordre   </vt:lpstr>
      <vt:lpstr>8 - Situation des membres effectifs, adhérents, de droit et d’honneur        au 26 octobre 2020. en ordre  9 - Situation comptable au 26 octobre 2020. en ordre  10 – Remerciement noces de Diamant. en ordre  11 - Questions ? en ordre  12 - Remarques. en ordre  13 - Divers. en ordre   </vt:lpstr>
      <vt:lpstr>Présentation PowerPoint</vt:lpstr>
      <vt:lpstr>Présentation PowerPoint</vt:lpstr>
      <vt:lpstr>Présentation PowerPoint</vt:lpstr>
      <vt:lpstr>Présentation PowerPoint</vt:lpstr>
      <vt:lpstr>Présentation PowerPoint</vt:lpstr>
      <vt:lpstr>Une partie (noces - membre d’HONNEUR) peut se faire pendant l’apéro  Pour pouvoir participer à l’activité, les membres doivent:  Ils doivent être en ordre de cotisation 2021.  Doivent participer à l’AG.  Ne sera pas reporté (sauf cas de force majeur).  Responsable plaquettes 2020 &amp; 2021 = Jean-Marie Kalin (en ordre)  Responsable achat des fleurs = Daniel Delmée  Responsable parchemin  et cadre  « Honneur » = Daniel Delmée   Demander un petit CV = Jean-Marc Wuillaume</vt:lpstr>
      <vt:lpstr>Pas de changement  </vt:lpstr>
      <vt:lpstr>Présentation PowerPoint</vt:lpstr>
      <vt:lpstr> </vt:lpstr>
      <vt:lpstr>Présentation PowerPoint</vt:lpstr>
      <vt:lpstr>Avoir financier 31 décembre 2020  Total avoir financier         20985,84 €     Répartition  Compte à vue                                17161,06 €  Numéraire                                      572,30 €   Réserve boissons     646,20 €  Boutique                 2526,28 €  Patrimoine                          80,00  €    </vt:lpstr>
      <vt:lpstr>Lors du départ en retraite d’un militaire, le but principal de l’Amicale  est de prendre contact avec lui afin de le sensibiliser (changement dans sa vie sociale).     Notre Amicale est un élément qui lui permettra une continuité dans un esprit de camaraderie et de retrouvailles.    Faire également comprendre que l’Amicale n’a pas de structure militaire mais bien une structure fonctionnelle pour l’organisation de ses activités.</vt:lpstr>
      <vt:lpstr>Les documents suivants seront envoyés par courriel :    (fait par Daniel Delmée en novembre 2020)        - Lettre d’accueil du Président.        - Bulletin d’inscription pour retraité.        - Liste des activités de l’Amicale en 2020.        - Le dernier ST.</vt:lpstr>
      <vt:lpstr>Inscription comme membre EFFECTIF, j’ai été en service au 4 Génie.   Renseignements complémentaires (souhaités)  Date de naissance :  Date de mariage :  Voiture : immatriculation :  N° Tf ou GSM :  Adresse Email : Si votre épouse (époux) désire participer à nos activités  Nom :  Prénom :  Date de naissance :    La cotisation  pour 2020 vous est offerte et sera de 12€ à partir de 2021 sur le compte IBAN : BE40 0011 7333 7763 - BIC : GEBABEBB de l’Amicale du 4 Génie, Camp Adjudant Brasseur 4540 AMPSIN        Date : Signature : </vt:lpstr>
      <vt:lpstr>Présentation PowerPoint</vt:lpstr>
      <vt:lpstr>Présentation PowerPoint</vt:lpstr>
      <vt:lpstr>Présentation PowerPoint</vt:lpstr>
      <vt:lpstr>Présentation PowerPoint</vt:lpstr>
      <vt:lpstr>       </vt:lpstr>
      <vt:lpstr>Présentation PowerPoint</vt:lpstr>
      <vt:lpstr>Présentation PowerPoint</vt:lpstr>
      <vt:lpstr>Doit être terminé pour le 29 janvier 2021.  La correction se fera par le net.  Les premiers frais commencent pour le ST. Enveloppes = +/- 25,00 € pour un envoi. </vt:lpstr>
      <vt:lpstr>Présentation PowerPoint</vt:lpstr>
      <vt:lpstr>     </vt:lpstr>
      <vt:lpstr>8 - Situation comptable au 01 mars 2021.   9 - Questions ?  10 - Remarques.  11 - Tour de table.  12 – L’ordre du jour pour la prochaine réunion.  13 - Prochaine réunion.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Amicale 4 Génie</dc:title>
  <dc:creator>CLEDA</dc:creator>
  <cp:lastModifiedBy>daniel gillain</cp:lastModifiedBy>
  <cp:revision>1408</cp:revision>
  <dcterms:created xsi:type="dcterms:W3CDTF">2013-05-17T12:52:56Z</dcterms:created>
  <dcterms:modified xsi:type="dcterms:W3CDTF">2021-01-06T20:54:40Z</dcterms:modified>
</cp:coreProperties>
</file>